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7" r:id="rId1"/>
  </p:sldMasterIdLst>
  <p:notesMasterIdLst>
    <p:notesMasterId r:id="rId23"/>
  </p:notesMasterIdLst>
  <p:handoutMasterIdLst>
    <p:handoutMasterId r:id="rId24"/>
  </p:handoutMasterIdLst>
  <p:sldIdLst>
    <p:sldId id="293" r:id="rId2"/>
    <p:sldId id="270" r:id="rId3"/>
    <p:sldId id="321" r:id="rId4"/>
    <p:sldId id="317" r:id="rId5"/>
    <p:sldId id="310" r:id="rId6"/>
    <p:sldId id="312" r:id="rId7"/>
    <p:sldId id="314" r:id="rId8"/>
    <p:sldId id="315" r:id="rId9"/>
    <p:sldId id="304" r:id="rId10"/>
    <p:sldId id="305" r:id="rId11"/>
    <p:sldId id="273" r:id="rId12"/>
    <p:sldId id="306" r:id="rId13"/>
    <p:sldId id="311" r:id="rId14"/>
    <p:sldId id="309" r:id="rId15"/>
    <p:sldId id="323" r:id="rId16"/>
    <p:sldId id="307" r:id="rId17"/>
    <p:sldId id="316" r:id="rId18"/>
    <p:sldId id="324" r:id="rId19"/>
    <p:sldId id="318" r:id="rId20"/>
    <p:sldId id="319" r:id="rId21"/>
    <p:sldId id="320" r:id="rId22"/>
  </p:sldIdLst>
  <p:sldSz cx="9144000" cy="6858000" type="screen4x3"/>
  <p:notesSz cx="6769100" cy="9906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86446" autoAdjust="0"/>
  </p:normalViewPr>
  <p:slideViewPr>
    <p:cSldViewPr>
      <p:cViewPr varScale="1">
        <p:scale>
          <a:sx n="115" d="100"/>
          <a:sy n="115" d="100"/>
        </p:scale>
        <p:origin x="-8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056E99-B8E0-4234-8D23-24D5830E0432}" type="datetimeFigureOut">
              <a:rPr lang="ja-JP" altLang="en-US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6797AE6-B9E2-4443-9D01-18412BD306A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3E6AD04-7AC5-4ADE-A388-4857FFA1BBF3}" type="datetimeFigureOut">
              <a:rPr lang="ja-JP" altLang="en-US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6275" y="4705350"/>
            <a:ext cx="541655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A171126-4F52-49FC-BE61-7B89BDC1889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EAB382-3B7C-4E99-B6A0-81D446D0551E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18230-53D1-499F-93C3-EDD146B6DF60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71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5E0284-C8A0-4711-BF7C-BBE1371C2CF1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171126-4F52-49FC-BE61-7B89BDC1889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C45DD72-2377-47B8-8107-70B4EF723C66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6C3B255-323B-4714-A79B-D3EA9501BF47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D19097D-9E37-4B71-8334-42FA4DD74390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9A7E20-B896-46C5-82ED-4C00B6148EB6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B7BF3D-4862-41AB-BD33-C61BABDF5F31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A2AE99-34F3-4384-B82B-552D153CCD9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575778-249E-48E4-B49D-07B8FADEEE4B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DB16ED-FDA2-4EB4-B724-238DC9440BE7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4FE16F-9BFA-4192-B68D-334DF9311E2D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A61854-C36F-4E3E-894A-53144B84FD32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BEE4708-89B1-4ACA-B266-78DFA0186F28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034264-18C2-457C-B30F-D0D5F3548DB9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A447E4-EDA9-4C38-B89C-0E0DECD3247F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F75DE50-BFB6-4D80-8C38-A022B6E2BC76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C5B491-3F39-4DD1-88F3-04852886DFD6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131F2F-1213-4F9D-BF58-9B57A867FB4D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7F3C34-A151-4FFD-9A55-48C5A0C888C1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EB4FAC71-99B1-45EB-8BE2-3B2D66A9187D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0B78E2-E5F0-4EA6-AA78-9609B3C2DC3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F51F18E-9BC8-45EA-9132-70AE3D6F219A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67BA98D-BDAA-473E-BD08-0CA93B375C10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C875990-95E4-481B-A040-B2A9541D93EF}" type="datetime1">
              <a:rPr lang="ja-JP" altLang="en-US" smtClean="0"/>
              <a:pPr>
                <a:defRPr/>
              </a:pPr>
              <a:t>2010/12/21</a:t>
            </a:fld>
            <a:endParaRPr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AAAAAB1-4E52-4124-A039-B3A1F9453C74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__4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Word___3.docx"/><Relationship Id="rId5" Type="http://schemas.openxmlformats.org/officeDocument/2006/relationships/package" Target="../embeddings/Microsoft_Office_Word___2.docx"/><Relationship Id="rId4" Type="http://schemas.openxmlformats.org/officeDocument/2006/relationships/package" Target="../embeddings/Microsoft_Office_Word___1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57299"/>
            <a:ext cx="7772400" cy="16430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ja-JP" dirty="0" smtClean="0"/>
              <a:t>堆積物による津波遡上時の底面</a:t>
            </a:r>
            <a:r>
              <a:rPr lang="ja-JP" altLang="en-US" dirty="0" smtClean="0"/>
              <a:t>掃流</a:t>
            </a:r>
            <a:r>
              <a:rPr lang="ja-JP" altLang="ja-JP" dirty="0" smtClean="0"/>
              <a:t>力の評価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195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500438"/>
            <a:ext cx="6934200" cy="1500197"/>
          </a:xfrm>
        </p:spPr>
        <p:txBody>
          <a:bodyPr>
            <a:noAutofit/>
          </a:bodyPr>
          <a:lstStyle/>
          <a:p>
            <a:r>
              <a:rPr lang="ja-JP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菅原　大助</a:t>
            </a:r>
            <a:endParaRPr lang="en-US" altLang="ja-JP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ja-JP" alt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ja-JP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東北大学大学院工学研究科</a:t>
            </a:r>
          </a:p>
          <a:p>
            <a:r>
              <a:rPr lang="ja-JP" alt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附属災害制御研究センター　津波工学研究分野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1985" y="357166"/>
            <a:ext cx="51651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latin typeface="Arial" pitchFamily="34" charset="0"/>
                <a:ea typeface="+mj-ea"/>
                <a:cs typeface="Arial" pitchFamily="34" charset="0"/>
              </a:rPr>
              <a:t>2010</a:t>
            </a:r>
            <a:r>
              <a:rPr lang="ja-JP" altLang="en-US" sz="2000" dirty="0" smtClean="0">
                <a:latin typeface="Arial" pitchFamily="34" charset="0"/>
                <a:ea typeface="+mj-ea"/>
                <a:cs typeface="Arial" pitchFamily="34" charset="0"/>
              </a:rPr>
              <a:t>年</a:t>
            </a:r>
            <a:r>
              <a:rPr lang="en-US" altLang="ja-JP" sz="2000" dirty="0" smtClean="0">
                <a:latin typeface="Arial" pitchFamily="34" charset="0"/>
                <a:ea typeface="+mj-ea"/>
                <a:cs typeface="Arial" pitchFamily="34" charset="0"/>
              </a:rPr>
              <a:t>12</a:t>
            </a:r>
            <a:r>
              <a:rPr lang="ja-JP" altLang="en-US" sz="2000" dirty="0" smtClean="0">
                <a:latin typeface="Arial" pitchFamily="34" charset="0"/>
                <a:ea typeface="+mj-ea"/>
                <a:cs typeface="Arial" pitchFamily="34" charset="0"/>
              </a:rPr>
              <a:t>月</a:t>
            </a:r>
            <a:r>
              <a:rPr lang="en-US" altLang="ja-JP" sz="2000" dirty="0" smtClean="0">
                <a:latin typeface="Arial" pitchFamily="34" charset="0"/>
                <a:ea typeface="+mj-ea"/>
                <a:cs typeface="Arial" pitchFamily="34" charset="0"/>
              </a:rPr>
              <a:t>23</a:t>
            </a:r>
            <a:r>
              <a:rPr lang="ja-JP" altLang="en-US" sz="2000" dirty="0" smtClean="0">
                <a:latin typeface="Arial" pitchFamily="34" charset="0"/>
                <a:ea typeface="+mj-ea"/>
                <a:cs typeface="Arial" pitchFamily="34" charset="0"/>
              </a:rPr>
              <a:t>日　ミレニアム津波科研費集会</a:t>
            </a:r>
            <a:endParaRPr lang="ja-JP" altLang="en-US" sz="200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コンテンツ プレースホルダ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F3C34-A151-4FFD-9A55-48C5A0C888C1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pic>
        <p:nvPicPr>
          <p:cNvPr id="38917" name="Picture 5" descr="C:\Documents and Settings\Win2kpro\My Documents\My Study\津波\貞観津波\サイエンスデイ (2010-07)\ポスター用図表データ\掘削現場写真\2009_0306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2886"/>
            <a:ext cx="3711600" cy="27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8" name="Picture 6" descr="C:\Documents and Settings\Win2kpro\My Documents\My Study\津波\貞観津波\サイエンスデイ (2010-07)\ポスター用図表データ\掘削現場写真\2009_1107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772" y="1214446"/>
            <a:ext cx="3711600" cy="27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Documents and Settings\Win2kpro\My Documents\My Study\津波\貞観津波\サイエンスデイ (2010-07)\ポスター用図表データ\掘削現場写真\2009_03060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214446"/>
            <a:ext cx="3711600" cy="27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Documents and Settings\Win2kpro\My Documents\My Study\津波\貞観津波\サイエンスデイ (2010-07)\ポスター用図表データ\掘削現場写真\2009_11070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772" y="4002886"/>
            <a:ext cx="3711600" cy="27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右矢印 10"/>
          <p:cNvSpPr/>
          <p:nvPr/>
        </p:nvSpPr>
        <p:spPr>
          <a:xfrm>
            <a:off x="4214794" y="2322339"/>
            <a:ext cx="714380" cy="57150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4214794" y="5106579"/>
            <a:ext cx="714380" cy="57150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0034" y="1285884"/>
            <a:ext cx="260199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kumimoji="1" lang="en-US" altLang="ja-JP" sz="1400" dirty="0" smtClean="0">
                <a:latin typeface="Arial" pitchFamily="34" charset="0"/>
                <a:cs typeface="Arial" pitchFamily="34" charset="0"/>
              </a:rPr>
              <a:t>Bring equipments by a truck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72066" y="1285884"/>
            <a:ext cx="341632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2. Hammer in the geo-slicer by a vibrator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034" y="4071966"/>
            <a:ext cx="1497526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 pitchFamily="34" charset="0"/>
                <a:cs typeface="Arial" pitchFamily="34" charset="0"/>
              </a:rPr>
              <a:t>3. Setup a tripod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72066" y="4071966"/>
            <a:ext cx="2055371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4. Pull up the geo-slicer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タイトル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津波堆積物の掘削調査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4820" name="スライド番号プレースホル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5BF2D5-02E3-4079-B29E-DAAA0522423A}" type="slidenum">
              <a:rPr lang="ja-JP" altLang="en-US" smtClean="0"/>
              <a:pPr/>
              <a:t>11</a:t>
            </a:fld>
            <a:endParaRPr lang="ja-JP" altLang="en-US" smtClean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仙台平野の津波堆積物の分布</a:t>
            </a:r>
            <a:endParaRPr kumimoji="1" lang="ja-JP" altLang="en-US" dirty="0"/>
          </a:p>
        </p:txBody>
      </p:sp>
      <p:pic>
        <p:nvPicPr>
          <p:cNvPr id="33793" name="Picture 1" descr="C:\Documents and Settings\Win2kpro\My Documents\My Study\津波\2010-12-23 科研費集会\2010-12-17 仙台平野地形図（掘削地点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886" y="1176236"/>
            <a:ext cx="7208229" cy="5582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F3C34-A151-4FFD-9A55-48C5A0C888C1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津波堆積物の産状</a:t>
            </a:r>
            <a:endParaRPr kumimoji="1" lang="ja-JP" altLang="en-US" dirty="0"/>
          </a:p>
        </p:txBody>
      </p:sp>
      <p:pic>
        <p:nvPicPr>
          <p:cNvPr id="37891" name="Picture 3" descr="C:\Documents and Settings\Win2kpro\My Documents\My Study\津波\2010-12-23 科研費集会\2010-12-17 堆積物写真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117" y="1281568"/>
            <a:ext cx="7963766" cy="5076390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2428860" y="4929198"/>
            <a:ext cx="185738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当時の海岸線から約</a:t>
            </a:r>
            <a:r>
              <a:rPr lang="en-US" altLang="ja-JP" sz="2000" dirty="0" smtClean="0"/>
              <a:t>1.2 km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86446" y="4929198"/>
            <a:ext cx="171451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当時</a:t>
            </a:r>
            <a:r>
              <a:rPr lang="ja-JP" altLang="en-US" sz="2000" dirty="0" smtClean="0"/>
              <a:t>の海岸線</a:t>
            </a:r>
            <a:r>
              <a:rPr lang="ja-JP" altLang="en-US" sz="2000" dirty="0" smtClean="0"/>
              <a:t>から約</a:t>
            </a:r>
            <a:r>
              <a:rPr lang="en-US" altLang="ja-JP" sz="2000" dirty="0" smtClean="0"/>
              <a:t>0.3 km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津波前の地表面の浸食の判別</a:t>
            </a:r>
            <a:endParaRPr kumimoji="1" lang="ja-JP" altLang="en-US" dirty="0"/>
          </a:p>
        </p:txBody>
      </p:sp>
      <p:pic>
        <p:nvPicPr>
          <p:cNvPr id="19457" name="Picture 1" descr="C:\Documents and Settings\Win2kpro\My Documents\My Study\津波\2010-12-23 科研費集会\2010-12-17 堆積物写真（Site10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453" y="1452579"/>
            <a:ext cx="2346325" cy="4333875"/>
          </a:xfrm>
          <a:prstGeom prst="rect">
            <a:avLst/>
          </a:prstGeom>
          <a:noFill/>
        </p:spPr>
      </p:pic>
      <p:pic>
        <p:nvPicPr>
          <p:cNvPr id="19458" name="Picture 2" descr="C:\Documents and Settings\Win2kpro\My Documents\My Study\津波\2010-12-23 科研費集会\2010-12-17 堆積物写真（GPS504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419" y="1452579"/>
            <a:ext cx="2346325" cy="4200525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000100" y="5929330"/>
            <a:ext cx="315503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第１浜堤列の海側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当時の海岸線から約</a:t>
            </a:r>
            <a:r>
              <a:rPr lang="en-US" altLang="ja-JP" sz="2000" dirty="0" smtClean="0"/>
              <a:t>1.4 km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72066" y="5929330"/>
            <a:ext cx="315503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第１浜堤列の陸側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当時の海岸線</a:t>
            </a:r>
            <a:r>
              <a:rPr lang="ja-JP" altLang="en-US" sz="2000" dirty="0" smtClean="0"/>
              <a:t>から約</a:t>
            </a:r>
            <a:r>
              <a:rPr lang="en-US" altLang="ja-JP" sz="2000" dirty="0" smtClean="0"/>
              <a:t>1.9 km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堆積物による津波の特性の推定</a:t>
            </a:r>
            <a:endParaRPr kumimoji="1" lang="ja-JP" altLang="en-US" dirty="0"/>
          </a:p>
        </p:txBody>
      </p:sp>
      <p:graphicFrame>
        <p:nvGraphicFramePr>
          <p:cNvPr id="11" name="コンテンツ プレースホルダ 10"/>
          <p:cNvGraphicFramePr>
            <a:graphicFrameLocks noGrp="1"/>
          </p:cNvGraphicFramePr>
          <p:nvPr>
            <p:ph idx="1"/>
          </p:nvPr>
        </p:nvGraphicFramePr>
        <p:xfrm>
          <a:off x="1504949" y="1953419"/>
          <a:ext cx="6134101" cy="3581400"/>
        </p:xfrm>
        <a:graphic>
          <a:graphicData uri="http://schemas.openxmlformats.org/drawingml/2006/table">
            <a:tbl>
              <a:tblPr/>
              <a:tblGrid>
                <a:gridCol w="1117022"/>
                <a:gridCol w="2437139"/>
                <a:gridCol w="2579940"/>
              </a:tblGrid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津波の特性</a:t>
                      </a:r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推定結果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根拠とした堆積物情報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波の数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/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（強い流れの発生回数）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津波堆積物の産状</a:t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（塊状の単一砂層）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影響水深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海浜付近</a:t>
                      </a:r>
                      <a:b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</a:b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（汽水域）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含有する珪藻の生育域</a:t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（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Minoura et al., 2001）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津波周期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不明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（長時間の海水滞留）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正級化・泥質堆積物への漸移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引き波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無し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津波堆積物の産状</a:t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（塊状の単一砂層）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遡上距離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2,000 ~ 3,000 m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以上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/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（当時の海岸線からの距離）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津波堆積物の分布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遡上高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 ~ 2.5 m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以上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津波堆積物の分布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底面掃流力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0.99 ~ 1.77 N/m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津波前の地表面の浸食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1571604" y="2412242"/>
            <a:ext cx="3500462" cy="42862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571604" y="3286124"/>
            <a:ext cx="3500462" cy="85725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4514" name="Picture 2" descr="C:\Documents and Settings\Win2kpro\My Documents\My Study\津波\2010-12-23 科研費集会\2010-12-17 仙台平野の地形（現在と貞観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2442" y="165230"/>
            <a:ext cx="6459117" cy="6527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457200" y="1481328"/>
            <a:ext cx="3900486" cy="4525963"/>
          </a:xfrm>
        </p:spPr>
        <p:txBody>
          <a:bodyPr>
            <a:normAutofit/>
          </a:bodyPr>
          <a:lstStyle/>
          <a:p>
            <a:r>
              <a:rPr lang="ja-JP" altLang="en-US" sz="2000" dirty="0" smtClean="0"/>
              <a:t>検討方針</a:t>
            </a:r>
            <a:endParaRPr lang="en-US" altLang="ja-JP" sz="2000" dirty="0" smtClean="0"/>
          </a:p>
          <a:p>
            <a:pPr lvl="1"/>
            <a:r>
              <a:rPr lang="ja-JP" altLang="en-US" sz="1600" dirty="0" smtClean="0"/>
              <a:t>仙台平野の調査結果に基づいて、モデルを評価する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＞仙台湾と日本海溝を結ぶ線上に断層面の中央を配置</a:t>
            </a:r>
            <a:endParaRPr lang="en-US" altLang="ja-JP" sz="1600" dirty="0" smtClean="0"/>
          </a:p>
          <a:p>
            <a:pPr lvl="1"/>
            <a:endParaRPr lang="ja-JP" altLang="en-US" sz="1600" dirty="0" smtClean="0"/>
          </a:p>
          <a:p>
            <a:r>
              <a:rPr kumimoji="1" lang="ja-JP" altLang="en-US" sz="2000" dirty="0" smtClean="0"/>
              <a:t>検討対象</a:t>
            </a:r>
            <a:endParaRPr kumimoji="1" lang="en-US" altLang="ja-JP" sz="2000" dirty="0" smtClean="0"/>
          </a:p>
          <a:p>
            <a:pPr lvl="1"/>
            <a:r>
              <a:rPr kumimoji="1" lang="ja-JP" altLang="en-US" sz="1600" dirty="0" smtClean="0"/>
              <a:t>モデル１（</a:t>
            </a:r>
            <a:r>
              <a:rPr kumimoji="1" lang="en-US" altLang="ja-JP" sz="1600" dirty="0" smtClean="0"/>
              <a:t>H-D</a:t>
            </a:r>
            <a:r>
              <a:rPr kumimoji="1" lang="ja-JP" altLang="en-US" sz="1600" dirty="0" smtClean="0"/>
              <a:t>）：陸寄り（宮城県沖）</a:t>
            </a:r>
            <a:endParaRPr kumimoji="1" lang="en-US" altLang="ja-JP" sz="1600" dirty="0" smtClean="0"/>
          </a:p>
          <a:p>
            <a:pPr lvl="1"/>
            <a:r>
              <a:rPr lang="ja-JP" altLang="en-US" sz="1600" dirty="0" smtClean="0"/>
              <a:t>モデル２（</a:t>
            </a:r>
            <a:r>
              <a:rPr lang="en-US" altLang="ja-JP" sz="1600" dirty="0" smtClean="0"/>
              <a:t>L-D</a:t>
            </a:r>
            <a:r>
              <a:rPr lang="ja-JP" altLang="en-US" sz="1600" dirty="0" smtClean="0"/>
              <a:t>）：陸棚斜面</a:t>
            </a:r>
            <a:endParaRPr lang="en-US" altLang="ja-JP" sz="1600" dirty="0" smtClean="0"/>
          </a:p>
          <a:p>
            <a:pPr lvl="1"/>
            <a:r>
              <a:rPr kumimoji="1" lang="ja-JP" altLang="en-US" sz="1600" dirty="0" smtClean="0"/>
              <a:t>モデル３（</a:t>
            </a:r>
            <a:r>
              <a:rPr kumimoji="1" lang="en-US" altLang="ja-JP" sz="1600" dirty="0" smtClean="0"/>
              <a:t>L-S</a:t>
            </a:r>
            <a:r>
              <a:rPr kumimoji="1" lang="ja-JP" altLang="en-US" sz="1600" dirty="0" smtClean="0"/>
              <a:t>）：</a:t>
            </a:r>
            <a:r>
              <a:rPr lang="ja-JP" altLang="en-US" sz="1600" dirty="0" smtClean="0"/>
              <a:t>海溝寄り</a:t>
            </a:r>
            <a:endParaRPr lang="en-US" altLang="ja-JP" sz="1600" dirty="0" smtClean="0"/>
          </a:p>
          <a:p>
            <a:endParaRPr kumimoji="1" lang="en-US" altLang="ja-JP" sz="2000" dirty="0" smtClean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F3C34-A151-4FFD-9A55-48C5A0C888C1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pic>
        <p:nvPicPr>
          <p:cNvPr id="40962" name="Picture 2" descr="C:\Documents and Settings\Win2kpro\My Documents\My Study\津波\貞観津波\津波工学研究報告\数値解析原稿\Figs&amp;Tables\Fig 02 (海底地形と痕跡分布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9114" y="928670"/>
            <a:ext cx="4184852" cy="5571612"/>
          </a:xfrm>
          <a:prstGeom prst="rect">
            <a:avLst/>
          </a:prstGeom>
          <a:noFill/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波源域の検討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コンテンツ プレースホルダ 8"/>
          <p:cNvGraphicFramePr>
            <a:graphicFrameLocks noGrp="1"/>
          </p:cNvGraphicFramePr>
          <p:nvPr>
            <p:ph idx="1"/>
          </p:nvPr>
        </p:nvGraphicFramePr>
        <p:xfrm>
          <a:off x="2214545" y="4857758"/>
          <a:ext cx="6429421" cy="1714514"/>
        </p:xfrm>
        <a:graphic>
          <a:graphicData uri="http://schemas.openxmlformats.org/drawingml/2006/table">
            <a:tbl>
              <a:tblPr/>
              <a:tblGrid>
                <a:gridCol w="287719"/>
                <a:gridCol w="1471795"/>
                <a:gridCol w="619704"/>
                <a:gridCol w="634457"/>
                <a:gridCol w="516419"/>
                <a:gridCol w="545929"/>
                <a:gridCol w="427890"/>
                <a:gridCol w="486910"/>
                <a:gridCol w="564373"/>
                <a:gridCol w="874225"/>
              </a:tblGrid>
              <a:tr h="240882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Model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Length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Width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Slip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Strike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Rake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Depth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Magnitude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5052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θ</a:t>
                      </a:r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(°)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δ</a:t>
                      </a:r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(°)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λ</a:t>
                      </a:r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(°)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Mw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High-angle deep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Low-angle deeper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50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Low-angle shallower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8.32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F3C34-A151-4FFD-9A55-48C5A0C888C1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pic>
        <p:nvPicPr>
          <p:cNvPr id="3074" name="Picture 2" descr="C:\Documents and Settings\Win2kpro\My Documents\My Study\津波\貞観津波\EPS\Figure 07 (Deform profile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4578350" cy="3173413"/>
          </a:xfrm>
          <a:prstGeom prst="rect">
            <a:avLst/>
          </a:prstGeom>
          <a:noFill/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断層パラメータの検討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72198" y="2865963"/>
            <a:ext cx="23574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Miura et al. (2005)</a:t>
            </a:r>
            <a:r>
              <a:rPr kumimoji="1" lang="ja-JP" altLang="en-US" sz="1600" dirty="0" smtClean="0"/>
              <a:t>の観測データを参考に設定</a:t>
            </a:r>
            <a:endParaRPr kumimoji="1" lang="ja-JP" altLang="en-US" sz="1600" dirty="0"/>
          </a:p>
        </p:txBody>
      </p:sp>
      <p:sp>
        <p:nvSpPr>
          <p:cNvPr id="7" name="左矢印 6"/>
          <p:cNvSpPr/>
          <p:nvPr/>
        </p:nvSpPr>
        <p:spPr>
          <a:xfrm>
            <a:off x="5597070" y="3055184"/>
            <a:ext cx="428628" cy="214314"/>
          </a:xfrm>
          <a:prstGeom prst="leftArrow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025434" y="4811261"/>
            <a:ext cx="1643074" cy="17859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0034" y="5214950"/>
            <a:ext cx="150016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マグニチュードから</a:t>
            </a:r>
            <a:r>
              <a:rPr kumimoji="1" lang="ja-JP" altLang="en-US" sz="1600" dirty="0" smtClean="0"/>
              <a:t>相似則（</a:t>
            </a:r>
            <a:r>
              <a:rPr kumimoji="1" lang="en-US" altLang="ja-JP" sz="1600" dirty="0" smtClean="0"/>
              <a:t>Sato, 1979</a:t>
            </a:r>
            <a:r>
              <a:rPr kumimoji="1" lang="ja-JP" altLang="en-US" sz="1600" dirty="0" smtClean="0"/>
              <a:t>）を</a:t>
            </a:r>
            <a:r>
              <a:rPr lang="ja-JP" altLang="en-US" sz="1600" dirty="0" smtClean="0"/>
              <a:t>用いて決定</a:t>
            </a:r>
            <a:endParaRPr kumimoji="1" lang="ja-JP" altLang="en-US" sz="1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841521" y="4811261"/>
            <a:ext cx="714380" cy="17859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72198" y="3772919"/>
            <a:ext cx="27860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仙台平野で震度</a:t>
            </a:r>
            <a:r>
              <a:rPr kumimoji="1" lang="en-US" altLang="ja-JP" sz="1600" dirty="0" smtClean="0"/>
              <a:t>V</a:t>
            </a:r>
            <a:r>
              <a:rPr kumimoji="1" lang="ja-JP" altLang="en-US" sz="1600" dirty="0" smtClean="0"/>
              <a:t>を仮定し、経験式（村松，</a:t>
            </a:r>
            <a:r>
              <a:rPr kumimoji="1" lang="en-US" altLang="ja-JP" sz="1600" dirty="0" smtClean="0"/>
              <a:t>1969</a:t>
            </a:r>
            <a:r>
              <a:rPr kumimoji="1" lang="ja-JP" altLang="en-US" sz="1600" dirty="0" smtClean="0"/>
              <a:t>）から推定</a:t>
            </a:r>
            <a:endParaRPr kumimoji="1" lang="ja-JP" altLang="en-US" sz="1600" dirty="0"/>
          </a:p>
        </p:txBody>
      </p:sp>
      <p:cxnSp>
        <p:nvCxnSpPr>
          <p:cNvPr id="15" name="カギ線コネクタ 14"/>
          <p:cNvCxnSpPr>
            <a:stCxn id="11" idx="0"/>
            <a:endCxn id="10" idx="0"/>
          </p:cNvCxnSpPr>
          <p:nvPr/>
        </p:nvCxnSpPr>
        <p:spPr>
          <a:xfrm rot="5400000" flipH="1" flipV="1">
            <a:off x="2846700" y="3214679"/>
            <a:ext cx="403689" cy="3596854"/>
          </a:xfrm>
          <a:prstGeom prst="bentConnector3">
            <a:avLst>
              <a:gd name="adj1" fmla="val 142213"/>
            </a:avLst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カギ線コネクタ 17"/>
          <p:cNvCxnSpPr>
            <a:stCxn id="13" idx="2"/>
            <a:endCxn id="12" idx="0"/>
          </p:cNvCxnSpPr>
          <p:nvPr/>
        </p:nvCxnSpPr>
        <p:spPr>
          <a:xfrm rot="16200000" flipH="1">
            <a:off x="7605192" y="4217741"/>
            <a:ext cx="453567" cy="733472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5269754" y="5819706"/>
            <a:ext cx="428628" cy="50006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4186238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ja-JP" altLang="en-US" sz="2000" dirty="0" smtClean="0"/>
              <a:t>沿岸の波高分布</a:t>
            </a:r>
            <a:endParaRPr lang="en-US" altLang="ja-JP" sz="2000" dirty="0" smtClean="0"/>
          </a:p>
          <a:p>
            <a:pPr lvl="1">
              <a:lnSpc>
                <a:spcPct val="110000"/>
              </a:lnSpc>
            </a:pPr>
            <a:r>
              <a:rPr lang="ja-JP" altLang="en-US" sz="1800" dirty="0" smtClean="0"/>
              <a:t>福島県沿岸～気仙沼で正味の津波高が</a:t>
            </a:r>
            <a:r>
              <a:rPr lang="en-US" altLang="ja-JP" sz="1800" dirty="0" smtClean="0"/>
              <a:t>3m</a:t>
            </a:r>
            <a:r>
              <a:rPr lang="ja-JP" altLang="en-US" sz="1800" dirty="0" smtClean="0"/>
              <a:t>以上</a:t>
            </a:r>
            <a:endParaRPr lang="en-US" altLang="ja-JP" sz="1800" dirty="0" smtClean="0"/>
          </a:p>
          <a:p>
            <a:pPr lvl="1">
              <a:lnSpc>
                <a:spcPct val="110000"/>
              </a:lnSpc>
            </a:pPr>
            <a:r>
              <a:rPr lang="ja-JP" altLang="en-US" sz="1800" dirty="0" smtClean="0"/>
              <a:t>＞海岸での津波高の痕跡値が無いため、</a:t>
            </a:r>
            <a:r>
              <a:rPr lang="ja-JP" altLang="en-US" sz="1800" dirty="0" smtClean="0"/>
              <a:t>評価はできない</a:t>
            </a:r>
            <a:endParaRPr lang="en-US" altLang="ja-JP" sz="1800" dirty="0" smtClean="0"/>
          </a:p>
          <a:p>
            <a:pPr>
              <a:lnSpc>
                <a:spcPct val="110000"/>
              </a:lnSpc>
            </a:pPr>
            <a:endParaRPr kumimoji="1" lang="en-US" altLang="ja-JP" sz="2000" dirty="0" smtClean="0"/>
          </a:p>
          <a:p>
            <a:pPr>
              <a:lnSpc>
                <a:spcPct val="110000"/>
              </a:lnSpc>
            </a:pPr>
            <a:r>
              <a:rPr kumimoji="1" lang="ja-JP" altLang="en-US" sz="2000" dirty="0" smtClean="0"/>
              <a:t>仙台平野陸上の時間波形</a:t>
            </a:r>
            <a:endParaRPr kumimoji="1" lang="en-US" altLang="ja-JP" sz="2000" dirty="0" smtClean="0"/>
          </a:p>
          <a:p>
            <a:pPr lvl="1">
              <a:lnSpc>
                <a:spcPct val="110000"/>
              </a:lnSpc>
            </a:pPr>
            <a:r>
              <a:rPr lang="ja-JP" altLang="en-US" sz="1800" dirty="0" smtClean="0"/>
              <a:t>主な遡上は</a:t>
            </a:r>
            <a:r>
              <a:rPr lang="en-US" altLang="ja-JP" sz="1800" dirty="0" smtClean="0"/>
              <a:t>1</a:t>
            </a:r>
            <a:r>
              <a:rPr lang="ja-JP" altLang="en-US" sz="1800" dirty="0" smtClean="0"/>
              <a:t>回・</a:t>
            </a:r>
            <a:r>
              <a:rPr kumimoji="1" lang="ja-JP" altLang="en-US" sz="1800" dirty="0" smtClean="0"/>
              <a:t>引き波無し</a:t>
            </a:r>
            <a:r>
              <a:rPr lang="ja-JP" altLang="en-US" sz="1800" dirty="0" smtClean="0"/>
              <a:t>・第</a:t>
            </a:r>
            <a:r>
              <a:rPr lang="en-US" altLang="ja-JP" sz="1800" dirty="0" smtClean="0"/>
              <a:t>1</a:t>
            </a:r>
            <a:r>
              <a:rPr lang="ja-JP" altLang="en-US" sz="1800" dirty="0" smtClean="0"/>
              <a:t>波遡上後に海水が滞留</a:t>
            </a:r>
            <a:endParaRPr lang="en-US" altLang="ja-JP" sz="1800" dirty="0" smtClean="0"/>
          </a:p>
          <a:p>
            <a:pPr lvl="1">
              <a:lnSpc>
                <a:spcPct val="110000"/>
              </a:lnSpc>
            </a:pPr>
            <a:r>
              <a:rPr lang="ja-JP" altLang="en-US" sz="1800" dirty="0" smtClean="0"/>
              <a:t>＞堆積物から推定した特性と一致</a:t>
            </a:r>
            <a:endParaRPr lang="en-US" altLang="ja-JP" sz="1800" dirty="0" smtClean="0"/>
          </a:p>
          <a:p>
            <a:pPr lvl="1">
              <a:lnSpc>
                <a:spcPct val="110000"/>
              </a:lnSpc>
            </a:pPr>
            <a:r>
              <a:rPr lang="ja-JP" altLang="en-US" sz="1800" dirty="0" smtClean="0"/>
              <a:t>＞モデル間で浸水</a:t>
            </a:r>
            <a:r>
              <a:rPr kumimoji="1" lang="ja-JP" altLang="en-US" sz="1800" dirty="0" smtClean="0"/>
              <a:t>深は異なるが、波形に大きな差は見られない</a:t>
            </a:r>
            <a:endParaRPr kumimoji="1" lang="ja-JP" altLang="en-US" sz="18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数値解析の結果（１）</a:t>
            </a:r>
            <a:endParaRPr kumimoji="1" lang="ja-JP" altLang="en-US" dirty="0"/>
          </a:p>
        </p:txBody>
      </p:sp>
      <p:pic>
        <p:nvPicPr>
          <p:cNvPr id="44034" name="Picture 2" descr="C:\Documents and Settings\Win2kpro\My Documents\My Study\津波\貞観津波\EPS\Figure 08 (Alongshore height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1481328"/>
            <a:ext cx="3886201" cy="2301875"/>
          </a:xfrm>
          <a:prstGeom prst="rect">
            <a:avLst/>
          </a:prstGeom>
          <a:noFill/>
        </p:spPr>
      </p:pic>
      <p:pic>
        <p:nvPicPr>
          <p:cNvPr id="44035" name="Picture 3" descr="C:\Documents and Settings\Win2kpro\My Documents\My Study\津波\貞観津波\EPS\Figure 09 (Waveform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1" y="4404125"/>
            <a:ext cx="4029076" cy="1643062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5620290" y="3857628"/>
            <a:ext cx="26468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沿岸波高分布（房総～三陸）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1712" y="6090842"/>
            <a:ext cx="326403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陸域（第</a:t>
            </a:r>
            <a:r>
              <a:rPr lang="en-US" altLang="ja-JP" sz="1600" dirty="0" smtClean="0"/>
              <a:t>III</a:t>
            </a:r>
            <a:r>
              <a:rPr lang="ja-JP" altLang="en-US" sz="1600" dirty="0" smtClean="0"/>
              <a:t>浜堤列後背</a:t>
            </a:r>
            <a:r>
              <a:rPr kumimoji="1" lang="ja-JP" altLang="en-US" sz="1600" dirty="0" smtClean="0"/>
              <a:t>）の時間波形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000" dirty="0" smtClean="0"/>
              <a:t>仙台平野の津波堆積物の分布と遡上距離による</a:t>
            </a:r>
            <a:r>
              <a:rPr lang="ja-JP" altLang="en-US" sz="2000" dirty="0" smtClean="0"/>
              <a:t>モデルの評価</a:t>
            </a:r>
            <a:endParaRPr kumimoji="1" lang="ja-JP" altLang="en-US" sz="2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数値解析の結果（２）</a:t>
            </a:r>
            <a:endParaRPr kumimoji="1" lang="ja-JP" altLang="en-US" dirty="0"/>
          </a:p>
        </p:txBody>
      </p:sp>
      <p:pic>
        <p:nvPicPr>
          <p:cNvPr id="2050" name="Picture 2" descr="C:\Documents and Settings\Win2kpro\My Documents\My Study\津波\貞観津波\EPS\Figure 10 (Excess of run-up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3114"/>
            <a:ext cx="5391313" cy="3439979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31658" y="5935824"/>
            <a:ext cx="78806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+mn-ea"/>
                <a:ea typeface="+mn-ea"/>
              </a:rPr>
              <a:t>海溝寄りのモデル３を除き、堆積物の位置より先</a:t>
            </a:r>
            <a:r>
              <a:rPr kumimoji="1" lang="ja-JP" altLang="en-US" sz="2000" dirty="0" smtClean="0">
                <a:latin typeface="+mn-ea"/>
                <a:ea typeface="+mn-ea"/>
              </a:rPr>
              <a:t>まで浸水する</a:t>
            </a:r>
            <a:endParaRPr kumimoji="1" lang="en-US" altLang="ja-JP" sz="2000" dirty="0" smtClean="0">
              <a:latin typeface="+mn-ea"/>
              <a:ea typeface="+mn-ea"/>
            </a:endParaRPr>
          </a:p>
          <a:p>
            <a:r>
              <a:rPr lang="ja-JP" altLang="en-US" sz="2000" dirty="0" smtClean="0">
                <a:latin typeface="+mn-ea"/>
                <a:ea typeface="+mn-ea"/>
              </a:rPr>
              <a:t>同じ滑り量では、陸寄りと陸棚斜面のモデルに遡上距離の差が生じない</a:t>
            </a:r>
            <a:endParaRPr kumimoji="1" lang="ja-JP" altLang="en-US" sz="2000" dirty="0">
              <a:latin typeface="+mn-ea"/>
              <a:ea typeface="+mn-ea"/>
            </a:endParaRPr>
          </a:p>
        </p:txBody>
      </p:sp>
      <p:sp>
        <p:nvSpPr>
          <p:cNvPr id="8" name="左矢印 7"/>
          <p:cNvSpPr/>
          <p:nvPr/>
        </p:nvSpPr>
        <p:spPr>
          <a:xfrm>
            <a:off x="6118697" y="3801447"/>
            <a:ext cx="428628" cy="214314"/>
          </a:xfrm>
          <a:prstGeom prst="leftArrow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09445" y="3741701"/>
            <a:ext cx="22365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津波堆積物の分布限界</a:t>
            </a:r>
            <a:endParaRPr kumimoji="1" lang="ja-JP" altLang="en-US" sz="1600" dirty="0"/>
          </a:p>
        </p:txBody>
      </p:sp>
      <p:sp>
        <p:nvSpPr>
          <p:cNvPr id="10" name="円/楕円 9"/>
          <p:cNvSpPr/>
          <p:nvPr/>
        </p:nvSpPr>
        <p:spPr>
          <a:xfrm>
            <a:off x="5572132" y="3857628"/>
            <a:ext cx="428628" cy="428628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 13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104" name="スライド番号プレースホル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5B43CE-D0BC-4BF3-9C0D-F5534EDF8537}" type="slidenum">
              <a:rPr lang="ja-JP" altLang="en-US" smtClean="0"/>
              <a:pPr/>
              <a:t>2</a:t>
            </a:fld>
            <a:endParaRPr lang="ja-JP" altLang="en-US" smtClean="0"/>
          </a:p>
        </p:txBody>
      </p:sp>
      <p:pic>
        <p:nvPicPr>
          <p:cNvPr id="10" name="図 9" descr="Historical tsunamis in Tohoku reg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233309"/>
            <a:ext cx="3801626" cy="5481839"/>
          </a:xfrm>
          <a:prstGeom prst="rect">
            <a:avLst/>
          </a:prstGeom>
        </p:spPr>
      </p:pic>
      <p:graphicFrame>
        <p:nvGraphicFramePr>
          <p:cNvPr id="13" name="表 12"/>
          <p:cNvGraphicFramePr>
            <a:graphicFrameLocks noGrp="1"/>
          </p:cNvGraphicFramePr>
          <p:nvPr/>
        </p:nvGraphicFramePr>
        <p:xfrm>
          <a:off x="428597" y="2494145"/>
          <a:ext cx="4357718" cy="2500328"/>
        </p:xfrm>
        <a:graphic>
          <a:graphicData uri="http://schemas.openxmlformats.org/drawingml/2006/table">
            <a:tbl>
              <a:tblPr/>
              <a:tblGrid>
                <a:gridCol w="1497327"/>
                <a:gridCol w="1389333"/>
                <a:gridCol w="831848"/>
                <a:gridCol w="639210"/>
              </a:tblGrid>
              <a:tr h="2283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Date of event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Magnitude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45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(AD), month/day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Era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Lunisolar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calender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Earthquake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Tsunami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869, 7/13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Jogan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11, 5/26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8.6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1611, 12/2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Arial"/>
                        </a:rPr>
                        <a:t>Keicho 16, 10/28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8.1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1793, 2/17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latin typeface="Arial"/>
                        </a:rPr>
                        <a:t>Kansei</a:t>
                      </a:r>
                      <a:r>
                        <a:rPr lang="en-US" sz="1200" b="0" i="0" u="none" strike="noStrike" dirty="0">
                          <a:latin typeface="Arial"/>
                        </a:rPr>
                        <a:t> 5, 1/7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latin typeface="Arial"/>
                        </a:rPr>
                        <a:t>8.25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1835, 7/20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Arial"/>
                        </a:rPr>
                        <a:t>Tenpou 6, 6/25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7.4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1861, 10/21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Arial"/>
                        </a:rPr>
                        <a:t>Bunkyu 1, 9/18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7.4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1896, 6/15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Arial"/>
                        </a:rPr>
                        <a:t>Meiji 29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6.8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1933, 3/3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Arial"/>
                        </a:rPr>
                        <a:t>Showa 8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8.3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283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1978, 6/12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atin typeface="Arial"/>
                        </a:rPr>
                        <a:t>Showa 53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>
                          <a:latin typeface="Arial"/>
                        </a:rPr>
                        <a:t>7.4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9340" marR="9340" marT="93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8" name="円/楕円 7"/>
          <p:cNvSpPr/>
          <p:nvPr/>
        </p:nvSpPr>
        <p:spPr bwMode="auto">
          <a:xfrm>
            <a:off x="7858148" y="4305143"/>
            <a:ext cx="785818" cy="4286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428596" y="3176500"/>
            <a:ext cx="4357718" cy="23320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2" name="図形 11"/>
          <p:cNvCxnSpPr>
            <a:stCxn id="9" idx="3"/>
            <a:endCxn id="8" idx="4"/>
          </p:cNvCxnSpPr>
          <p:nvPr/>
        </p:nvCxnSpPr>
        <p:spPr bwMode="auto">
          <a:xfrm>
            <a:off x="4786314" y="3293101"/>
            <a:ext cx="3464743" cy="1440670"/>
          </a:xfrm>
          <a:prstGeom prst="bentConnector4">
            <a:avLst>
              <a:gd name="adj1" fmla="val 22017"/>
              <a:gd name="adj2" fmla="val 141833"/>
            </a:avLst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西暦</a:t>
            </a:r>
            <a:r>
              <a:rPr kumimoji="1" lang="en-US" altLang="ja-JP" dirty="0" smtClean="0"/>
              <a:t>869</a:t>
            </a:r>
            <a:r>
              <a:rPr kumimoji="1" lang="ja-JP" altLang="en-US" dirty="0" smtClean="0"/>
              <a:t>年貞観津波について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sz="2000" dirty="0" smtClean="0"/>
              <a:t>底面掃流力に</a:t>
            </a:r>
            <a:r>
              <a:rPr lang="ja-JP" altLang="en-US" sz="2000" dirty="0" smtClean="0"/>
              <a:t>よる陸棚斜面モデルの滑り量の評価</a:t>
            </a:r>
            <a:endParaRPr kumimoji="1" lang="ja-JP" altLang="en-US" sz="2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数値解析の結果（３）</a:t>
            </a:r>
            <a:endParaRPr kumimoji="1" lang="ja-JP" altLang="en-US" dirty="0"/>
          </a:p>
        </p:txBody>
      </p:sp>
      <p:pic>
        <p:nvPicPr>
          <p:cNvPr id="4098" name="Picture 2" descr="C:\Documents and Settings\Win2kpro\My Documents\My Study\津波\貞観津波\EPS\Figure 11 (Bottom frictio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139" y="1928802"/>
            <a:ext cx="3969723" cy="3885903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378150" y="5935824"/>
            <a:ext cx="638770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latin typeface="+mn-ea"/>
                <a:ea typeface="+mn-ea"/>
              </a:rPr>
              <a:t>堆積物から推定した浸水域と底面掃流力の両方の分布は</a:t>
            </a:r>
            <a:r>
              <a:rPr lang="ja-JP" altLang="en-US" sz="2000" dirty="0" smtClean="0">
                <a:latin typeface="+mn-ea"/>
                <a:ea typeface="+mn-ea"/>
              </a:rPr>
              <a:t>、滑り量</a:t>
            </a:r>
            <a:r>
              <a:rPr lang="en-US" altLang="ja-JP" sz="2000" dirty="0" smtClean="0">
                <a:latin typeface="+mn-ea"/>
                <a:ea typeface="+mn-ea"/>
              </a:rPr>
              <a:t>6.1m</a:t>
            </a:r>
            <a:r>
              <a:rPr lang="ja-JP" altLang="en-US" sz="2000" dirty="0" smtClean="0">
                <a:latin typeface="+mn-ea"/>
                <a:ea typeface="+mn-ea"/>
              </a:rPr>
              <a:t>のモデル</a:t>
            </a:r>
            <a:r>
              <a:rPr lang="ja-JP" altLang="en-US" sz="2000" dirty="0" smtClean="0">
                <a:latin typeface="+mn-ea"/>
                <a:ea typeface="+mn-ea"/>
              </a:rPr>
              <a:t>２</a:t>
            </a:r>
            <a:r>
              <a:rPr lang="en-US" altLang="ja-JP" sz="2000" dirty="0" smtClean="0">
                <a:latin typeface="+mn-ea"/>
                <a:ea typeface="+mn-ea"/>
              </a:rPr>
              <a:t>b</a:t>
            </a:r>
            <a:r>
              <a:rPr lang="ja-JP" altLang="en-US" sz="2000" dirty="0" smtClean="0">
                <a:latin typeface="+mn-ea"/>
                <a:ea typeface="+mn-ea"/>
              </a:rPr>
              <a:t>で説明できる</a:t>
            </a:r>
            <a:endParaRPr kumimoji="1" lang="ja-JP" altLang="en-US" sz="2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000" dirty="0" smtClean="0"/>
              <a:t>結論</a:t>
            </a:r>
            <a:endParaRPr kumimoji="1" lang="en-US" altLang="ja-JP" sz="2000" dirty="0" smtClean="0"/>
          </a:p>
          <a:p>
            <a:pPr lvl="1"/>
            <a:r>
              <a:rPr lang="ja-JP" altLang="en-US" sz="1800" dirty="0" smtClean="0"/>
              <a:t>底面掃流力を境界条件として加えることで、浸水域の再現結果を評価できる</a:t>
            </a:r>
            <a:endParaRPr lang="en-US" altLang="ja-JP" sz="1800" dirty="0" smtClean="0"/>
          </a:p>
          <a:p>
            <a:pPr lvl="1"/>
            <a:r>
              <a:rPr lang="ja-JP" altLang="en-US" sz="1800" dirty="0" smtClean="0"/>
              <a:t>仙台平野の調査結果を説明できるのは、滑り量</a:t>
            </a:r>
            <a:r>
              <a:rPr kumimoji="1" lang="en-US" altLang="ja-JP" sz="1800" dirty="0" smtClean="0"/>
              <a:t>6.1m</a:t>
            </a:r>
            <a:r>
              <a:rPr kumimoji="1" lang="ja-JP" altLang="en-US" sz="1800" dirty="0" smtClean="0"/>
              <a:t>のモデル２</a:t>
            </a:r>
            <a:r>
              <a:rPr kumimoji="1" lang="en-US" altLang="ja-JP" sz="1800" dirty="0" smtClean="0"/>
              <a:t>b</a:t>
            </a:r>
            <a:r>
              <a:rPr kumimoji="1" lang="ja-JP" altLang="en-US" sz="1800" dirty="0" smtClean="0"/>
              <a:t>である</a:t>
            </a:r>
            <a:endParaRPr kumimoji="1" lang="en-US" altLang="ja-JP" sz="1800" dirty="0" smtClean="0"/>
          </a:p>
          <a:p>
            <a:endParaRPr kumimoji="1" lang="en-US" altLang="ja-JP" sz="2000" dirty="0" smtClean="0"/>
          </a:p>
          <a:p>
            <a:r>
              <a:rPr lang="ja-JP" altLang="en-US" sz="2000" dirty="0" smtClean="0"/>
              <a:t>底面掃流力の評価に関する今後の課題</a:t>
            </a:r>
            <a:endParaRPr lang="en-US" altLang="ja-JP" sz="2000" dirty="0" smtClean="0"/>
          </a:p>
          <a:p>
            <a:pPr lvl="1"/>
            <a:r>
              <a:rPr lang="ja-JP" altLang="en-US" sz="1800" dirty="0" smtClean="0"/>
              <a:t>旧</a:t>
            </a:r>
            <a:r>
              <a:rPr kumimoji="1" lang="ja-JP" altLang="en-US" sz="1800" dirty="0" smtClean="0"/>
              <a:t>地表の浸食の判別方法・基準の確立</a:t>
            </a:r>
            <a:endParaRPr kumimoji="1" lang="en-US" altLang="ja-JP" sz="1800" dirty="0" smtClean="0"/>
          </a:p>
          <a:p>
            <a:pPr lvl="1"/>
            <a:r>
              <a:rPr kumimoji="1" lang="ja-JP" altLang="en-US" sz="1800" dirty="0" smtClean="0"/>
              <a:t>地盤データ</a:t>
            </a:r>
            <a:r>
              <a:rPr lang="ja-JP" altLang="en-US" sz="1800" dirty="0" smtClean="0"/>
              <a:t>の取得</a:t>
            </a:r>
            <a:r>
              <a:rPr kumimoji="1" lang="ja-JP" altLang="en-US" sz="1800" dirty="0" smtClean="0"/>
              <a:t>（堆積</a:t>
            </a:r>
            <a:r>
              <a:rPr lang="ja-JP" altLang="en-US" sz="1800" dirty="0" smtClean="0"/>
              <a:t>物</a:t>
            </a:r>
            <a:r>
              <a:rPr kumimoji="1" lang="ja-JP" altLang="en-US" sz="1800" dirty="0" smtClean="0"/>
              <a:t>・場所による変化）</a:t>
            </a:r>
            <a:endParaRPr kumimoji="1" lang="en-US" altLang="ja-JP" sz="1800" dirty="0" smtClean="0"/>
          </a:p>
          <a:p>
            <a:pPr lvl="1"/>
            <a:r>
              <a:rPr lang="ja-JP" altLang="en-US" sz="1800" dirty="0" smtClean="0"/>
              <a:t>表面粗度 </a:t>
            </a:r>
            <a:r>
              <a:rPr lang="en-US" altLang="ja-JP" sz="1800" i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ja-JP" altLang="en-US" sz="1800" dirty="0" smtClean="0"/>
              <a:t>による影響（土地条件・植生）</a:t>
            </a:r>
            <a:endParaRPr lang="en-US" altLang="ja-JP" sz="1800" dirty="0" smtClean="0"/>
          </a:p>
          <a:p>
            <a:pPr lvl="1"/>
            <a:r>
              <a:rPr lang="ja-JP" altLang="en-US" sz="1800" dirty="0" smtClean="0"/>
              <a:t>流速の鉛直分布を考慮？</a:t>
            </a:r>
            <a:endParaRPr lang="en-US" altLang="ja-JP" sz="1800" dirty="0" smtClean="0"/>
          </a:p>
          <a:p>
            <a:pPr lvl="1"/>
            <a:endParaRPr kumimoji="1" lang="en-US" altLang="ja-JP" sz="1800" dirty="0" smtClean="0"/>
          </a:p>
          <a:p>
            <a:r>
              <a:rPr lang="ja-JP" altLang="en-US" sz="2000" dirty="0" smtClean="0"/>
              <a:t>貞観津波に関する今後の課題</a:t>
            </a:r>
            <a:endParaRPr lang="en-US" altLang="ja-JP" sz="2000" dirty="0" smtClean="0"/>
          </a:p>
          <a:p>
            <a:pPr lvl="1"/>
            <a:r>
              <a:rPr kumimoji="1" lang="ja-JP" altLang="en-US" sz="1800" dirty="0" smtClean="0"/>
              <a:t>波源域</a:t>
            </a:r>
            <a:r>
              <a:rPr lang="ja-JP" altLang="en-US" sz="1800" dirty="0" smtClean="0"/>
              <a:t>の位置（陸寄り・陸棚斜面</a:t>
            </a:r>
            <a:r>
              <a:rPr lang="ja-JP" altLang="en-US" sz="1800" dirty="0" smtClean="0"/>
              <a:t>）＞地震時の地殻変動？</a:t>
            </a:r>
            <a:endParaRPr kumimoji="1" lang="en-US" altLang="ja-JP" sz="1800" dirty="0" smtClean="0"/>
          </a:p>
          <a:p>
            <a:pPr lvl="1"/>
            <a:r>
              <a:rPr lang="ja-JP" altLang="en-US" sz="1800" dirty="0" smtClean="0"/>
              <a:t>境界条件としての</a:t>
            </a:r>
            <a:r>
              <a:rPr lang="ja-JP" altLang="en-US" sz="1800" dirty="0" smtClean="0"/>
              <a:t>津波堆積物</a:t>
            </a:r>
            <a:r>
              <a:rPr lang="ja-JP" altLang="en-US" sz="1800" dirty="0" smtClean="0"/>
              <a:t>分布＞土砂移動モデルの適用</a:t>
            </a:r>
            <a:endParaRPr lang="en-US" altLang="ja-JP" sz="1800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3757613" y="3813182"/>
          <a:ext cx="5386387" cy="687388"/>
        </p:xfrm>
        <a:graphic>
          <a:graphicData uri="http://schemas.openxmlformats.org/presentationml/2006/ole">
            <p:oleObj spid="_x0000_s45058" name="文書" r:id="rId4" imgW="5386812" imgH="686894" progId="Word.Document.12">
              <p:embed/>
            </p:oleObj>
          </a:graphicData>
        </a:graphic>
      </p:graphicFrame>
      <p:sp>
        <p:nvSpPr>
          <p:cNvPr id="6" name="円/楕円 5"/>
          <p:cNvSpPr/>
          <p:nvPr/>
        </p:nvSpPr>
        <p:spPr>
          <a:xfrm>
            <a:off x="6025699" y="3813182"/>
            <a:ext cx="294065" cy="35719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ja-JP" altLang="en-US" sz="2400" dirty="0" smtClean="0"/>
              <a:t>目的：西暦</a:t>
            </a:r>
            <a:r>
              <a:rPr lang="en-US" altLang="ja-JP" sz="2400" dirty="0" smtClean="0"/>
              <a:t>869</a:t>
            </a:r>
            <a:r>
              <a:rPr lang="ja-JP" altLang="en-US" sz="2400" dirty="0" smtClean="0"/>
              <a:t>年貞観津波の数値復元と波源モデルの推定</a:t>
            </a:r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  <a:p>
            <a:pPr>
              <a:buNone/>
            </a:pPr>
            <a:r>
              <a:rPr lang="ja-JP" altLang="en-US" sz="2400" dirty="0" smtClean="0"/>
              <a:t>課題：</a:t>
            </a:r>
            <a:endParaRPr lang="en-US" altLang="ja-JP" sz="2400" dirty="0" smtClean="0"/>
          </a:p>
          <a:p>
            <a:pPr lvl="1">
              <a:buNone/>
            </a:pPr>
            <a:r>
              <a:rPr lang="ja-JP" altLang="en-US" sz="2000" dirty="0" smtClean="0"/>
              <a:t>１．災害史の再検討と当時の環境・地形の再現</a:t>
            </a:r>
            <a:endParaRPr lang="en-US" altLang="ja-JP" sz="2000" dirty="0" smtClean="0"/>
          </a:p>
          <a:p>
            <a:pPr lvl="1"/>
            <a:r>
              <a:rPr lang="ja-JP" altLang="en-US" sz="2000" dirty="0" smtClean="0"/>
              <a:t>仙台平野の古地形と土地条件（表面粗度）の復元</a:t>
            </a:r>
            <a:endParaRPr lang="en-US" altLang="ja-JP" sz="2000" dirty="0" smtClean="0"/>
          </a:p>
          <a:p>
            <a:pPr lvl="1"/>
            <a:r>
              <a:rPr lang="ja-JP" altLang="en-US" sz="2000" dirty="0" smtClean="0"/>
              <a:t>海水準（津波時の潮位）の評価</a:t>
            </a:r>
            <a:endParaRPr lang="en-US" altLang="ja-JP" sz="2000" dirty="0" smtClean="0"/>
          </a:p>
          <a:p>
            <a:pPr lvl="1"/>
            <a:endParaRPr lang="en-US" altLang="ja-JP" sz="2000" dirty="0" smtClean="0"/>
          </a:p>
          <a:p>
            <a:pPr lvl="1">
              <a:buNone/>
            </a:pPr>
            <a:r>
              <a:rPr lang="ja-JP" altLang="en-US" sz="2000" dirty="0" smtClean="0"/>
              <a:t>２．ハザード評価</a:t>
            </a:r>
          </a:p>
          <a:p>
            <a:pPr lvl="1"/>
            <a:r>
              <a:rPr lang="ja-JP" altLang="en-US" sz="2000" dirty="0" smtClean="0"/>
              <a:t>津波堆積物の調査</a:t>
            </a:r>
            <a:endParaRPr lang="en-US" altLang="ja-JP" sz="2000" dirty="0" smtClean="0"/>
          </a:p>
          <a:p>
            <a:pPr lvl="2"/>
            <a:r>
              <a:rPr lang="ja-JP" altLang="en-US" sz="1800" dirty="0" smtClean="0"/>
              <a:t>年代測定・古生物学的分析・堆積構造観察</a:t>
            </a:r>
            <a:endParaRPr lang="en-US" altLang="ja-JP" sz="1800" dirty="0" smtClean="0"/>
          </a:p>
          <a:p>
            <a:pPr lvl="1"/>
            <a:r>
              <a:rPr lang="ja-JP" altLang="en-US" sz="2000" dirty="0" smtClean="0"/>
              <a:t>津波の水理量の推定</a:t>
            </a:r>
            <a:endParaRPr lang="en-US" altLang="ja-JP" sz="2000" dirty="0" smtClean="0"/>
          </a:p>
          <a:p>
            <a:pPr lvl="2"/>
            <a:r>
              <a:rPr lang="ja-JP" altLang="en-US" sz="1800" dirty="0" smtClean="0"/>
              <a:t>来襲回数・最大流速・継続時間・浸水域・底面掃流力</a:t>
            </a:r>
            <a:endParaRPr lang="en-US" altLang="ja-JP" sz="1800" dirty="0" smtClean="0"/>
          </a:p>
          <a:p>
            <a:pPr lvl="1"/>
            <a:endParaRPr kumimoji="1" lang="ja-JP" altLang="en-US" sz="2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目的と課題（研究計画との関係）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28860" y="5857892"/>
            <a:ext cx="249299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数値解析の境界条件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sz="2000" dirty="0" smtClean="0"/>
              <a:t>研究の構成</a:t>
            </a:r>
            <a:endParaRPr kumimoji="1" lang="ja-JP" altLang="en-US" sz="2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pic>
        <p:nvPicPr>
          <p:cNvPr id="1026" name="Picture 2" descr="C:\Documents and Settings\Win2kpro\My Documents\My Study\津波\貞観津波\EPS\Figure 01 (Organizatio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794" y="2000240"/>
            <a:ext cx="4316413" cy="3346450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2412234" y="3214686"/>
            <a:ext cx="1571636" cy="357189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412365" y="4660072"/>
            <a:ext cx="2811021" cy="357189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本日の内容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16673" y="5572140"/>
            <a:ext cx="591065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貞観津波の数値復元を行い、</a:t>
            </a:r>
            <a:r>
              <a:rPr lang="ja-JP" altLang="en-US" sz="2000" dirty="0" smtClean="0"/>
              <a:t>堆積物の分布と遡上距離、および</a:t>
            </a:r>
            <a:r>
              <a:rPr kumimoji="1" lang="ja-JP" altLang="en-US" sz="2000" dirty="0" smtClean="0"/>
              <a:t>底面掃流力の推定値と計算値を比較</a:t>
            </a:r>
            <a:r>
              <a:rPr lang="ja-JP" altLang="en-US" sz="2000" dirty="0" smtClean="0"/>
              <a:t>し、波源モデルを評価する</a:t>
            </a:r>
            <a:endParaRPr kumimoji="1" lang="en-US" altLang="ja-JP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000" dirty="0" smtClean="0"/>
              <a:t>両者は必ずしも一致しない（近年の事例：</a:t>
            </a:r>
            <a:r>
              <a:rPr kumimoji="1" lang="en-US" altLang="ja-JP" sz="2000" dirty="0" smtClean="0"/>
              <a:t>Hori et al., 2007</a:t>
            </a:r>
            <a:r>
              <a:rPr kumimoji="1" lang="ja-JP" altLang="en-US" sz="2000" dirty="0" smtClean="0"/>
              <a:t>など）</a:t>
            </a:r>
            <a:endParaRPr kumimoji="1" lang="ja-JP" altLang="en-US" sz="2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津波堆積物の分布と遡上距離の関係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292955" y="1928802"/>
            <a:ext cx="6558090" cy="3354026"/>
            <a:chOff x="357158" y="1928802"/>
            <a:chExt cx="6558090" cy="3354026"/>
          </a:xfrm>
        </p:grpSpPr>
        <p:pic>
          <p:nvPicPr>
            <p:cNvPr id="58370" name="Picture 2" descr="C:\Documents and Settings\Win2kpro\My Documents\My Study\津波\貞観津波\EPS\Figure 06 (Concept of estimation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1928802"/>
              <a:ext cx="6558090" cy="3354026"/>
            </a:xfrm>
            <a:prstGeom prst="rect">
              <a:avLst/>
            </a:prstGeom>
            <a:noFill/>
          </p:spPr>
        </p:pic>
        <p:sp>
          <p:nvSpPr>
            <p:cNvPr id="6" name="円/楕円 5"/>
            <p:cNvSpPr/>
            <p:nvPr/>
          </p:nvSpPr>
          <p:spPr>
            <a:xfrm>
              <a:off x="6065095" y="2231180"/>
              <a:ext cx="571504" cy="42862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2715822" y="3332623"/>
              <a:ext cx="571504" cy="42862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4358896" y="3332623"/>
              <a:ext cx="571504" cy="42862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001970" y="3332623"/>
              <a:ext cx="571504" cy="42862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567147" y="5572140"/>
            <a:ext cx="600970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貞観津波の場合、両者の乖離の大きさは不明のため、</a:t>
            </a:r>
            <a:r>
              <a:rPr lang="ja-JP" altLang="en-US" sz="2000" dirty="0" smtClean="0"/>
              <a:t>堆積物の分布だけでは波源モデルを特定できない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＞浸水域に</a:t>
            </a:r>
            <a:r>
              <a:rPr lang="ja-JP" altLang="en-US" sz="2000" dirty="0" smtClean="0"/>
              <a:t>追加的な境界条件が必要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sz="2000" dirty="0" smtClean="0"/>
              <a:t>泥質堆積物は、粘着性により限界掃流力が大きい</a:t>
            </a:r>
            <a:r>
              <a:rPr lang="ja-JP" altLang="en-US" sz="2000" dirty="0" smtClean="0"/>
              <a:t>（砂の運搬に要する掃流力はこれよりも小さい）</a:t>
            </a:r>
            <a:endParaRPr kumimoji="1" lang="ja-JP" altLang="en-US" sz="20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堆積物の限界掃流力</a:t>
            </a:r>
            <a:endParaRPr kumimoji="1" lang="ja-JP" altLang="en-US" dirty="0"/>
          </a:p>
        </p:txBody>
      </p:sp>
      <p:pic>
        <p:nvPicPr>
          <p:cNvPr id="1026" name="Picture 2" descr="C:\Documents and Settings\Win2kpro\My Documents\My Study\津波\2010-12-23 科研費集会\2010-12-16 シールズダイアグラ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2253" y="2899229"/>
            <a:ext cx="4304547" cy="2601473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035818" y="5572140"/>
            <a:ext cx="717952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津波遡上の際、泥質堆積物からなる地表を浸食して砂が堆積した場所と、浸食しないで砂が堆積した場所が</a:t>
            </a:r>
            <a:r>
              <a:rPr lang="ja-JP" altLang="en-US" sz="2000" dirty="0" smtClean="0"/>
              <a:t>存在すると考えられる</a:t>
            </a:r>
            <a:endParaRPr lang="en-US" altLang="ja-JP" sz="2000" dirty="0" smtClean="0"/>
          </a:p>
          <a:p>
            <a:r>
              <a:rPr lang="ja-JP" altLang="en-US" sz="2000" dirty="0" smtClean="0"/>
              <a:t>＞ある場所に働いた底面掃流力の最小値（最大値）を推定できる</a:t>
            </a:r>
            <a:endParaRPr kumimoji="1" lang="ja-JP" altLang="en-US" sz="2000" dirty="0"/>
          </a:p>
        </p:txBody>
      </p:sp>
      <p:pic>
        <p:nvPicPr>
          <p:cNvPr id="7" name="Picture 2" descr="C:\Documents and Settings\Win2kpro\My Documents\My Study\津波\2010-12-23 科研費集会\2010-12-16 ユールストロムダイアグラム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300295"/>
            <a:ext cx="2971806" cy="3200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sz="2000" dirty="0" smtClean="0"/>
              <a:t>粘着力（有効応力；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y1</a:t>
            </a:r>
            <a:r>
              <a:rPr kumimoji="1" lang="ja-JP" altLang="en-US" sz="2000" dirty="0" smtClean="0"/>
              <a:t>）と限界掃流力（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c2</a:t>
            </a:r>
            <a:r>
              <a:rPr kumimoji="1" lang="ja-JP" altLang="en-US" sz="2000" dirty="0" smtClean="0"/>
              <a:t>）の</a:t>
            </a:r>
            <a:r>
              <a:rPr kumimoji="1" lang="ja-JP" altLang="en-US" sz="2000" dirty="0" smtClean="0"/>
              <a:t>関係を利用</a:t>
            </a:r>
            <a:endParaRPr kumimoji="1" lang="en-US" altLang="ja-JP" sz="2000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32340" y="5572140"/>
            <a:ext cx="567932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仙台平野の表層堆積物では、</a:t>
            </a:r>
            <a:r>
              <a:rPr kumimoji="1" lang="en-US" altLang="ja-JP" sz="2000" dirty="0" smtClean="0"/>
              <a:t>τ</a:t>
            </a:r>
            <a:r>
              <a:rPr kumimoji="1" lang="en-US" altLang="ja-JP" sz="2000" baseline="-25000" dirty="0" smtClean="0"/>
              <a:t>y1</a:t>
            </a:r>
            <a:r>
              <a:rPr kumimoji="1" lang="en-US" altLang="ja-JP" sz="2000" dirty="0" smtClean="0"/>
              <a:t> = 1.27 ~ 2.35 N/m</a:t>
            </a:r>
            <a:r>
              <a:rPr kumimoji="1" lang="en-US" altLang="ja-JP" sz="2000" baseline="30000" dirty="0" smtClean="0"/>
              <a:t>2</a:t>
            </a:r>
            <a:r>
              <a:rPr kumimoji="1" lang="ja-JP" altLang="en-US" sz="2000" dirty="0" smtClean="0"/>
              <a:t>（国土地理院，</a:t>
            </a:r>
            <a:r>
              <a:rPr kumimoji="1" lang="en-US" altLang="ja-JP" sz="2000" dirty="0" smtClean="0"/>
              <a:t>1984</a:t>
            </a:r>
            <a:r>
              <a:rPr kumimoji="1" lang="ja-JP" altLang="en-US" sz="2000" dirty="0" smtClean="0"/>
              <a:t>）</a:t>
            </a:r>
            <a:r>
              <a:rPr lang="ja-JP" altLang="en-US" sz="2000" dirty="0" smtClean="0"/>
              <a:t>⇒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τ</a:t>
            </a:r>
            <a:r>
              <a:rPr lang="en-US" altLang="ja-JP" sz="2000" baseline="-25000" dirty="0" smtClean="0">
                <a:solidFill>
                  <a:srgbClr val="FF0000"/>
                </a:solidFill>
              </a:rPr>
              <a:t>c2</a:t>
            </a:r>
            <a:r>
              <a:rPr lang="en-US" altLang="ja-JP" sz="2000" dirty="0" smtClean="0"/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=</a:t>
            </a:r>
            <a:r>
              <a:rPr lang="en-US" altLang="ja-JP" sz="2000" dirty="0" smtClean="0"/>
              <a:t> 0.99 ~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1.77 N/m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2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泥質堆積物の限界掃流力の推定方法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157278" y="2071678"/>
            <a:ext cx="6829444" cy="2590800"/>
            <a:chOff x="1857356" y="2143116"/>
            <a:chExt cx="6829444" cy="2590800"/>
          </a:xfrm>
        </p:grpSpPr>
        <p:pic>
          <p:nvPicPr>
            <p:cNvPr id="17409" name="Picture 1" descr="C:\Documents and Settings\Win2kpro\My Documents\My Study\津波\2010-12-23 科研費集会\Otsubo&amp;Muraoka (fig-08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57356" y="2143116"/>
              <a:ext cx="3376613" cy="2590800"/>
            </a:xfrm>
            <a:prstGeom prst="rect">
              <a:avLst/>
            </a:prstGeom>
            <a:noFill/>
          </p:spPr>
        </p:pic>
        <p:pic>
          <p:nvPicPr>
            <p:cNvPr id="17410" name="Picture 2" descr="C:\Documents and Settings\Win2kpro\My Documents\My Study\津波\2010-12-23 科研費集会\Otsubo&amp;Muraoka (fig-09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0188" y="2143116"/>
              <a:ext cx="3376612" cy="2590800"/>
            </a:xfrm>
            <a:prstGeom prst="rect">
              <a:avLst/>
            </a:prstGeom>
            <a:noFill/>
          </p:spPr>
        </p:pic>
        <p:sp>
          <p:nvSpPr>
            <p:cNvPr id="12" name="正方形/長方形 11"/>
            <p:cNvSpPr/>
            <p:nvPr/>
          </p:nvSpPr>
          <p:spPr>
            <a:xfrm>
              <a:off x="5852950" y="2197928"/>
              <a:ext cx="1719446" cy="21431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358050" y="3635001"/>
              <a:ext cx="1071602" cy="21431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643834" y="2714620"/>
              <a:ext cx="285752" cy="57150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2035951" y="4714884"/>
            <a:ext cx="507209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ja-JP" altLang="en-US" sz="1400" dirty="0" smtClean="0"/>
              <a:t>霞ヶ浦ほか</a:t>
            </a:r>
            <a:r>
              <a:rPr lang="en-US" altLang="ja-JP" sz="1400" dirty="0" smtClean="0"/>
              <a:t>10</a:t>
            </a:r>
            <a:r>
              <a:rPr lang="ja-JP" altLang="en-US" sz="1400" dirty="0" smtClean="0"/>
              <a:t>の湖沼・運河の底質と、粘土鉱物を調合した試料に関する実験データと関係式（</a:t>
            </a:r>
            <a:r>
              <a:rPr lang="en-US" altLang="ja-JP" sz="1400" dirty="0" err="1" smtClean="0"/>
              <a:t>Otsubo</a:t>
            </a:r>
            <a:r>
              <a:rPr lang="en-US" altLang="ja-JP" sz="1400" dirty="0" smtClean="0"/>
              <a:t> &amp; </a:t>
            </a:r>
            <a:r>
              <a:rPr lang="en-US" altLang="ja-JP" sz="1400" dirty="0" err="1" smtClean="0"/>
              <a:t>Muraoka</a:t>
            </a:r>
            <a:r>
              <a:rPr lang="en-US" altLang="ja-JP" sz="1400" dirty="0" smtClean="0"/>
              <a:t>, 1988</a:t>
            </a:r>
            <a:r>
              <a:rPr lang="ja-JP" altLang="en-US" sz="1400" dirty="0" smtClean="0"/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3FB1-15FB-4F2C-BEC7-F686AC425CBE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数値解析</a:t>
            </a:r>
            <a:r>
              <a:rPr lang="ja-JP" altLang="en-US" dirty="0" smtClean="0"/>
              <a:t>による底面掃流力</a:t>
            </a:r>
            <a:endParaRPr kumimoji="1" lang="ja-JP" altLang="en-US" dirty="0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1609790" y="1500174"/>
          <a:ext cx="5386387" cy="687387"/>
        </p:xfrm>
        <a:graphic>
          <a:graphicData uri="http://schemas.openxmlformats.org/presentationml/2006/ole">
            <p:oleObj spid="_x0000_s15361" name="文書" r:id="rId4" imgW="5386812" imgH="686894" progId="Word.Document.12">
              <p:embed/>
            </p:oleObj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1757381" y="2971988"/>
          <a:ext cx="5386387" cy="687387"/>
        </p:xfrm>
        <a:graphic>
          <a:graphicData uri="http://schemas.openxmlformats.org/presentationml/2006/ole">
            <p:oleObj spid="_x0000_s15366" name="文書" r:id="rId5" imgW="5386812" imgH="686894" progId="Word.Document.12">
              <p:embed/>
            </p:oleObj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714348" y="164305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連続の式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4348" y="2379338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運動の式（</a:t>
            </a:r>
            <a:r>
              <a:rPr kumimoji="1" lang="en-US" altLang="ja-JP" sz="2000" i="1" dirty="0" smtClean="0"/>
              <a:t>x</a:t>
            </a:r>
            <a:r>
              <a:rPr kumimoji="1" lang="ja-JP" altLang="en-US" sz="2000" dirty="0" smtClean="0"/>
              <a:t>方向）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4348" y="3115626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海底摩擦項（</a:t>
            </a:r>
            <a:r>
              <a:rPr kumimoji="1" lang="en-US" altLang="ja-JP" sz="2000" i="1" dirty="0" smtClean="0"/>
              <a:t>x</a:t>
            </a:r>
            <a:r>
              <a:rPr kumimoji="1" lang="ja-JP" altLang="en-US" sz="2000" dirty="0" smtClean="0"/>
              <a:t>方向）</a:t>
            </a:r>
            <a:endParaRPr kumimoji="1" lang="ja-JP" altLang="en-US" sz="20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2714612" y="2236081"/>
            <a:ext cx="5386387" cy="687387"/>
            <a:chOff x="1893075" y="2221302"/>
            <a:chExt cx="5386387" cy="687387"/>
          </a:xfrm>
        </p:grpSpPr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1893075" y="2221302"/>
            <a:ext cx="5386387" cy="687387"/>
          </p:xfrm>
          <a:graphic>
            <a:graphicData uri="http://schemas.openxmlformats.org/presentationml/2006/ole">
              <p:oleObj spid="_x0000_s15362" name="文書" r:id="rId6" imgW="5386812" imgH="686894" progId="Word.Document.12">
                <p:embed/>
              </p:oleObj>
            </a:graphicData>
          </a:graphic>
        </p:graphicFrame>
        <p:sp>
          <p:nvSpPr>
            <p:cNvPr id="18" name="円/楕円 17"/>
            <p:cNvSpPr/>
            <p:nvPr/>
          </p:nvSpPr>
          <p:spPr>
            <a:xfrm>
              <a:off x="5912696" y="2252740"/>
              <a:ext cx="294065" cy="64294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1000100" y="4071942"/>
            <a:ext cx="71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2000" dirty="0" smtClean="0"/>
              <a:t>Manning</a:t>
            </a:r>
            <a:r>
              <a:rPr lang="ja-JP" altLang="en-US" sz="2000" dirty="0" smtClean="0"/>
              <a:t>則により水深平均流速 </a:t>
            </a:r>
            <a:r>
              <a:rPr lang="en-US" altLang="ja-JP" sz="2000" i="1" dirty="0" smtClean="0"/>
              <a:t>u </a:t>
            </a:r>
            <a:r>
              <a:rPr lang="ja-JP" altLang="en-US" sz="2000" dirty="0" smtClean="0"/>
              <a:t>と表面粗度 </a:t>
            </a:r>
            <a:r>
              <a:rPr lang="en-US" altLang="ja-JP" sz="2000" i="1" dirty="0" smtClean="0"/>
              <a:t>n </a:t>
            </a:r>
            <a:r>
              <a:rPr lang="ja-JP" altLang="en-US" sz="2000" dirty="0" smtClean="0"/>
              <a:t>から摩擦力を算出（運動の式の海底摩擦項から </a:t>
            </a:r>
            <a:r>
              <a:rPr lang="en-US" altLang="ja-JP" sz="2000" i="1" dirty="0" err="1" smtClean="0"/>
              <a:t>τ</a:t>
            </a:r>
            <a:r>
              <a:rPr lang="en-US" altLang="ja-JP" sz="2000" i="1" baseline="-25000" dirty="0" err="1" smtClean="0"/>
              <a:t>x</a:t>
            </a:r>
            <a:r>
              <a:rPr lang="ja-JP" altLang="en-US" sz="2000" dirty="0" err="1" smtClean="0"/>
              <a:t>，</a:t>
            </a:r>
            <a:r>
              <a:rPr lang="en-US" altLang="ja-JP" sz="2000" i="1" dirty="0" err="1" smtClean="0"/>
              <a:t>τ</a:t>
            </a:r>
            <a:r>
              <a:rPr lang="en-US" altLang="ja-JP" sz="2000" i="1" baseline="-25000" dirty="0" err="1" smtClean="0"/>
              <a:t>y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の値を求め、そのベクトルの大きさ </a:t>
            </a:r>
            <a:r>
              <a:rPr lang="en-US" altLang="ja-JP" sz="2000" i="1" dirty="0" smtClean="0"/>
              <a:t>τ </a:t>
            </a:r>
            <a:r>
              <a:rPr lang="ja-JP" altLang="en-US" sz="2000" dirty="0" err="1" smtClean="0"/>
              <a:t>を算</a:t>
            </a:r>
            <a:r>
              <a:rPr lang="ja-JP" altLang="en-US" sz="2000" dirty="0" smtClean="0"/>
              <a:t>出する）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ja-JP" altLang="en-US" sz="2000" dirty="0" smtClean="0"/>
              <a:t>これを計算による底面掃流力とし、堆積物から推定した底面掃流力の分布と比較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9145" y="2876132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/>
              <a:t>M</a:t>
            </a:r>
            <a:r>
              <a:rPr kumimoji="1" lang="en-US" altLang="ja-JP" sz="1600" dirty="0" smtClean="0"/>
              <a:t> = </a:t>
            </a:r>
            <a:r>
              <a:rPr kumimoji="1" lang="en-US" altLang="ja-JP" sz="1600" i="1" dirty="0" smtClean="0"/>
              <a:t>u</a:t>
            </a:r>
            <a:r>
              <a:rPr kumimoji="1" lang="en-US" altLang="ja-JP" sz="1600" dirty="0" smtClean="0"/>
              <a:t> (</a:t>
            </a:r>
            <a:r>
              <a:rPr kumimoji="1" lang="en-US" altLang="ja-JP" sz="1600" i="1" dirty="0" smtClean="0"/>
              <a:t>η</a:t>
            </a:r>
            <a:r>
              <a:rPr kumimoji="1" lang="en-US" altLang="ja-JP" sz="1600" dirty="0" smtClean="0"/>
              <a:t> + </a:t>
            </a:r>
            <a:r>
              <a:rPr kumimoji="1" lang="en-US" altLang="ja-JP" sz="1600" i="1" dirty="0" smtClean="0"/>
              <a:t>h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69145" y="3197603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/>
              <a:t>N</a:t>
            </a:r>
            <a:r>
              <a:rPr kumimoji="1" lang="en-US" altLang="ja-JP" sz="1600" dirty="0" smtClean="0"/>
              <a:t> = </a:t>
            </a:r>
            <a:r>
              <a:rPr lang="en-US" altLang="ja-JP" sz="1600" i="1" dirty="0" smtClean="0"/>
              <a:t>v</a:t>
            </a:r>
            <a:r>
              <a:rPr kumimoji="1" lang="en-US" altLang="ja-JP" sz="1600" dirty="0" smtClean="0"/>
              <a:t> (</a:t>
            </a:r>
            <a:r>
              <a:rPr kumimoji="1" lang="en-US" altLang="ja-JP" sz="1600" i="1" dirty="0" smtClean="0"/>
              <a:t>η</a:t>
            </a:r>
            <a:r>
              <a:rPr kumimoji="1" lang="en-US" altLang="ja-JP" sz="1600" dirty="0" smtClean="0"/>
              <a:t> + </a:t>
            </a:r>
            <a:r>
              <a:rPr kumimoji="1" lang="en-US" altLang="ja-JP" sz="1600" i="1" dirty="0" smtClean="0"/>
              <a:t>h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69145" y="3519074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/>
              <a:t>D </a:t>
            </a:r>
            <a:r>
              <a:rPr kumimoji="1" lang="en-US" altLang="ja-JP" sz="1600" dirty="0" smtClean="0"/>
              <a:t>= </a:t>
            </a:r>
            <a:r>
              <a:rPr kumimoji="1" lang="en-US" altLang="ja-JP" sz="1600" i="1" dirty="0" smtClean="0"/>
              <a:t>η</a:t>
            </a:r>
            <a:r>
              <a:rPr kumimoji="1" lang="en-US" altLang="ja-JP" sz="1600" dirty="0" smtClean="0"/>
              <a:t> + </a:t>
            </a:r>
            <a:r>
              <a:rPr kumimoji="1" lang="en-US" altLang="ja-JP" sz="1600" i="1" dirty="0" smtClean="0"/>
              <a:t>h</a:t>
            </a:r>
            <a:endParaRPr kumimoji="1" lang="ja-JP" altLang="en-US" sz="1600" dirty="0"/>
          </a:p>
        </p:txBody>
      </p:sp>
      <p:sp>
        <p:nvSpPr>
          <p:cNvPr id="22" name="円/楕円 21"/>
          <p:cNvSpPr/>
          <p:nvPr/>
        </p:nvSpPr>
        <p:spPr>
          <a:xfrm>
            <a:off x="3399119" y="3016998"/>
            <a:ext cx="294065" cy="35719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F3C34-A151-4FFD-9A55-48C5A0C888C1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46"/>
            <a:ext cx="3713122" cy="278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2250" y="1214446"/>
            <a:ext cx="3713122" cy="278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998077"/>
            <a:ext cx="3714744" cy="278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998077"/>
            <a:ext cx="3714744" cy="278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矢印 6"/>
          <p:cNvSpPr/>
          <p:nvPr/>
        </p:nvSpPr>
        <p:spPr>
          <a:xfrm>
            <a:off x="4214794" y="2322339"/>
            <a:ext cx="714380" cy="57150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4214794" y="5106579"/>
            <a:ext cx="714380" cy="57150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034" y="3571900"/>
            <a:ext cx="1000595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 pitchFamily="34" charset="0"/>
                <a:cs typeface="Arial" pitchFamily="34" charset="0"/>
              </a:rPr>
              <a:t>Geo-slicer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0034" y="6357982"/>
            <a:ext cx="111921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Hand auger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津波堆積物の掘削調査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3918</TotalTime>
  <Words>1308</Words>
  <Application>Microsoft Office PowerPoint</Application>
  <PresentationFormat>画面に合わせる (4:3)</PresentationFormat>
  <Paragraphs>277</Paragraphs>
  <Slides>21</Slides>
  <Notes>21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3" baseType="lpstr">
      <vt:lpstr>ビジネス</vt:lpstr>
      <vt:lpstr>文書</vt:lpstr>
      <vt:lpstr>堆積物による津波遡上時の底面掃流力の評価</vt:lpstr>
      <vt:lpstr>西暦869年貞観津波について</vt:lpstr>
      <vt:lpstr>目的と課題（研究計画との関係）</vt:lpstr>
      <vt:lpstr>本日の内容</vt:lpstr>
      <vt:lpstr>津波堆積物の分布と遡上距離の関係</vt:lpstr>
      <vt:lpstr>堆積物の限界掃流力</vt:lpstr>
      <vt:lpstr>泥質堆積物の限界掃流力の推定方法</vt:lpstr>
      <vt:lpstr>数値解析による底面掃流力</vt:lpstr>
      <vt:lpstr>津波堆積物の掘削調査</vt:lpstr>
      <vt:lpstr>津波堆積物の掘削調査</vt:lpstr>
      <vt:lpstr>仙台平野の津波堆積物の分布</vt:lpstr>
      <vt:lpstr>津波堆積物の産状</vt:lpstr>
      <vt:lpstr>津波前の地表面の浸食の判別</vt:lpstr>
      <vt:lpstr>堆積物による津波の特性の推定</vt:lpstr>
      <vt:lpstr>スライド 15</vt:lpstr>
      <vt:lpstr>波源域の検討</vt:lpstr>
      <vt:lpstr>断層パラメータの検討</vt:lpstr>
      <vt:lpstr>数値解析の結果（１）</vt:lpstr>
      <vt:lpstr>数値解析の結果（２）</vt:lpstr>
      <vt:lpstr>数値解析の結果（３）</vt:lpstr>
      <vt:lpstr>まとめ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Win2kpro</dc:creator>
  <cp:lastModifiedBy>Win2kpro</cp:lastModifiedBy>
  <cp:revision>290</cp:revision>
  <dcterms:created xsi:type="dcterms:W3CDTF">2009-05-20T23:25:53Z</dcterms:created>
  <dcterms:modified xsi:type="dcterms:W3CDTF">2010-12-21T08:51:39Z</dcterms:modified>
</cp:coreProperties>
</file>