
<file path=[Content_Types].xml><?xml version="1.0" encoding="utf-8"?>
<Types xmlns="http://schemas.openxmlformats.org/package/2006/content-types">
  <Override PartName="/ppt/slideLayouts/slideLayout8.xml" ContentType="application/vnd.openxmlformats-officedocument.presentationml.slideLayout+xml"/>
  <Override PartName="/ppt/slides/slide22.xml" ContentType="application/vnd.openxmlformats-officedocument.presentationml.slide+xml"/>
  <Override PartName="/ppt/slides/slide2.xml" ContentType="application/vnd.openxmlformats-officedocument.presentationml.slide+xml"/>
  <Override PartName="/docProps/app.xml" ContentType="application/vnd.openxmlformats-officedocument.extended-properties+xml"/>
  <Override PartName="/ppt/slides/slide11.xml" ContentType="application/vnd.openxmlformats-officedocument.presentationml.slide+xml"/>
  <Override PartName="/ppt/slides/slide18.xml" ContentType="application/vnd.openxmlformats-officedocument.presentationml.slide+xml"/>
  <Override PartName="/ppt/slideLayouts/slideLayout3.xml" ContentType="application/vnd.openxmlformats-officedocument.presentationml.slideLayout+xml"/>
  <Override PartName="/ppt/slides/slide21.xml" ContentType="application/vnd.openxmlformats-officedocument.presentationml.slide+xml"/>
  <Override PartName="/ppt/slideLayouts/slideLayout5.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s/slide1.xml" ContentType="application/vnd.openxmlformats-officedocument.presentationml.slide+xml"/>
  <Override PartName="/ppt/tableStyles.xml" ContentType="application/vnd.openxmlformats-officedocument.presentationml.tableStyles+xml"/>
  <Default Extension="xml" ContentType="application/xml"/>
  <Override PartName="/ppt/slides/slide7.xml" ContentType="application/vnd.openxmlformats-officedocument.presentationml.slide+xml"/>
  <Override PartName="/ppt/viewProps.xml" ContentType="application/vnd.openxmlformats-officedocument.presentationml.viewProps+xml"/>
  <Override PartName="/ppt/slideMasters/slideMaster1.xml" ContentType="application/vnd.openxmlformats-officedocument.presentationml.slideMaster+xml"/>
  <Override PartName="/ppt/slides/slide13.xml" ContentType="application/vnd.openxmlformats-officedocument.presentationml.slide+xml"/>
  <Override PartName="/ppt/slides/slide14.xml" ContentType="application/vnd.openxmlformats-officedocument.presentationml.slide+xml"/>
  <Override PartName="/ppt/slides/slide20.xml" ContentType="application/vnd.openxmlformats-officedocument.presentationml.slide+xml"/>
  <Override PartName="/ppt/slides/slide17.xml" ContentType="application/vnd.openxmlformats-officedocument.presentationml.slide+xml"/>
  <Override PartName="/ppt/slideLayouts/slideLayout4.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theme/theme1.xml" ContentType="application/vnd.openxmlformats-officedocument.theme+xml"/>
  <Override PartName="/ppt/slideLayouts/slideLayout6.xml" ContentType="application/vnd.openxmlformats-officedocument.presentationml.slideLayout+xml"/>
  <Override PartName="/ppt/presentation.xml" ContentType="application/vnd.openxmlformats-officedocument.presentationml.presentation.main+xml"/>
  <Override PartName="/ppt/slides/slide5.xml" ContentType="application/vnd.openxmlformats-officedocument.presentationml.slide+xml"/>
  <Override PartName="/ppt/slides/slide10.xml" ContentType="application/vnd.openxmlformats-officedocument.presentationml.slide+xml"/>
  <Override PartName="/ppt/slideLayouts/slideLayout7.xml" ContentType="application/vnd.openxmlformats-officedocument.presentationml.slideLayout+xml"/>
  <Override PartName="/ppt/presProps.xml" ContentType="application/vnd.openxmlformats-officedocument.presentationml.presProps+xml"/>
  <Default Extension="jpeg" ContentType="image/jpeg"/>
  <Default Extension="png" ContentType="image/png"/>
  <Override PartName="/ppt/slides/slide3.xml" ContentType="application/vnd.openxmlformats-officedocument.presentationml.slide+xml"/>
  <Override PartName="/ppt/slides/slide4.xml" ContentType="application/vnd.openxmlformats-officedocument.presentationml.slide+xml"/>
  <Default Extension="tiff" ContentType="image/tiff"/>
  <Override PartName="/ppt/slideLayouts/slideLayout11.xml" ContentType="application/vnd.openxmlformats-officedocument.presentationml.slideLayout+xml"/>
  <Override PartName="/docProps/core.xml" ContentType="application/vnd.openxmlformats-package.core-properties+xml"/>
  <Override PartName="/ppt/slides/slide8.xml" ContentType="application/vnd.openxmlformats-officedocument.presentationml.slide+xml"/>
  <Override PartName="/ppt/slides/slide15.xml" ContentType="application/vnd.openxmlformats-officedocument.presentationml.slide+xml"/>
  <Default Extension="bin" ContentType="application/vnd.openxmlformats-officedocument.presentationml.printerSettings"/>
  <Default Extension="rels" ContentType="application/vnd.openxmlformats-package.relationships+xml"/>
  <Override PartName="/ppt/slides/slide9.xml" ContentType="application/vnd.openxmlformats-officedocument.presentationml.slide+xml"/>
  <Override PartName="/ppt/slides/slide6.xml" ContentType="application/vnd.openxmlformats-officedocument.presentationml.slide+xml"/>
  <Override PartName="/ppt/slides/slide16.xml" ContentType="application/vnd.openxmlformats-officedocument.presentationml.slide+xml"/>
  <Default Extension="gif" ContentType="image/gif"/>
  <Default Extension="pdf" ContentType="application/pdf"/>
  <Override PartName="/ppt/slides/slide19.xml" ContentType="application/vnd.openxmlformats-officedocument.presentationml.slide+xml"/>
  <Override PartName="/ppt/slides/slide12.xml" ContentType="application/vnd.openxmlformats-officedocument.presentationml.slide+xml"/>
</Types>
</file>

<file path=_rels/.rels><?xml version="1.0" encoding="UTF-8" standalone="yes"?>
<Relationships xmlns="http://schemas.openxmlformats.org/package/2006/relationships"><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Lst>
  <p:sldIdLst>
    <p:sldId id="263" r:id="rId2"/>
    <p:sldId id="272" r:id="rId3"/>
    <p:sldId id="256" r:id="rId4"/>
    <p:sldId id="257" r:id="rId5"/>
    <p:sldId id="259" r:id="rId6"/>
    <p:sldId id="260" r:id="rId7"/>
    <p:sldId id="279" r:id="rId8"/>
    <p:sldId id="265" r:id="rId9"/>
    <p:sldId id="261" r:id="rId10"/>
    <p:sldId id="269" r:id="rId11"/>
    <p:sldId id="270" r:id="rId12"/>
    <p:sldId id="268" r:id="rId13"/>
    <p:sldId id="267" r:id="rId14"/>
    <p:sldId id="271" r:id="rId15"/>
    <p:sldId id="258" r:id="rId16"/>
    <p:sldId id="274" r:id="rId17"/>
    <p:sldId id="275" r:id="rId18"/>
    <p:sldId id="276" r:id="rId19"/>
    <p:sldId id="277" r:id="rId20"/>
    <p:sldId id="278" r:id="rId21"/>
    <p:sldId id="281" r:id="rId22"/>
    <p:sldId id="280" r:id="rId23"/>
  </p:sldIdLst>
  <p:sldSz cx="9144000" cy="6858000" type="screen4x3"/>
  <p:notesSz cx="6858000" cy="9144000"/>
  <p:defaultTex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p:restoredLeft sz="15620"/>
    <p:restoredTop sz="98462" autoAdjust="0"/>
  </p:normalViewPr>
  <p:slideViewPr>
    <p:cSldViewPr snapToGrid="0" snapToObjects="1">
      <p:cViewPr>
        <p:scale>
          <a:sx n="100" d="100"/>
          <a:sy n="100" d="100"/>
        </p:scale>
        <p:origin x="-288" y="-14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7" Type="http://schemas.openxmlformats.org/officeDocument/2006/relationships/slide" Target="slides/slide6.xml"/><Relationship Id="rId1" Type="http://schemas.openxmlformats.org/officeDocument/2006/relationships/slideMaster" Target="slideMasters/slideMaster1.xml"/><Relationship Id="rId24" Type="http://schemas.openxmlformats.org/officeDocument/2006/relationships/printerSettings" Target="printerSettings/printerSettings1.bin"/><Relationship Id="rId25" Type="http://schemas.openxmlformats.org/officeDocument/2006/relationships/presProps" Target="presProps.xml"/><Relationship Id="rId8" Type="http://schemas.openxmlformats.org/officeDocument/2006/relationships/slide" Target="slides/slide7.xml"/><Relationship Id="rId13" Type="http://schemas.openxmlformats.org/officeDocument/2006/relationships/slide" Target="slides/slide12.xml"/><Relationship Id="rId10" Type="http://schemas.openxmlformats.org/officeDocument/2006/relationships/slide" Target="slides/slide9.xml"/><Relationship Id="rId12" Type="http://schemas.openxmlformats.org/officeDocument/2006/relationships/slide" Target="slides/slide11.xml"/><Relationship Id="rId17" Type="http://schemas.openxmlformats.org/officeDocument/2006/relationships/slide" Target="slides/slide16.xml"/><Relationship Id="rId9" Type="http://schemas.openxmlformats.org/officeDocument/2006/relationships/slide" Target="slides/slide8.xml"/><Relationship Id="rId18" Type="http://schemas.openxmlformats.org/officeDocument/2006/relationships/slide" Target="slides/slide17.xml"/><Relationship Id="rId3" Type="http://schemas.openxmlformats.org/officeDocument/2006/relationships/slide" Target="slides/slide2.xml"/><Relationship Id="rId27" Type="http://schemas.openxmlformats.org/officeDocument/2006/relationships/theme" Target="theme/theme1.xml"/><Relationship Id="rId14" Type="http://schemas.openxmlformats.org/officeDocument/2006/relationships/slide" Target="slides/slide13.xml"/><Relationship Id="rId23" Type="http://schemas.openxmlformats.org/officeDocument/2006/relationships/slide" Target="slides/slide22.xml"/><Relationship Id="rId4" Type="http://schemas.openxmlformats.org/officeDocument/2006/relationships/slide" Target="slides/slide3.xml"/><Relationship Id="rId28" Type="http://schemas.openxmlformats.org/officeDocument/2006/relationships/tableStyles" Target="tableStyles.xml"/><Relationship Id="rId26" Type="http://schemas.openxmlformats.org/officeDocument/2006/relationships/viewProps" Target="viewProps.xml"/><Relationship Id="rId11" Type="http://schemas.openxmlformats.org/officeDocument/2006/relationships/slide" Target="slides/slide10.xml"/><Relationship Id="rId6" Type="http://schemas.openxmlformats.org/officeDocument/2006/relationships/slide" Target="slides/slide5.xml"/><Relationship Id="rId16" Type="http://schemas.openxmlformats.org/officeDocument/2006/relationships/slide" Target="slides/slide15.xml"/><Relationship Id="rId5" Type="http://schemas.openxmlformats.org/officeDocument/2006/relationships/slide" Target="slides/slide4.xml"/><Relationship Id="rId15" Type="http://schemas.openxmlformats.org/officeDocument/2006/relationships/slide" Target="slides/slide14.xml"/><Relationship Id="rId19" Type="http://schemas.openxmlformats.org/officeDocument/2006/relationships/slide" Target="slides/slide18.xml"/><Relationship Id="rId20" Type="http://schemas.openxmlformats.org/officeDocument/2006/relationships/slide" Target="slides/slide19.xml"/><Relationship Id="rId22" Type="http://schemas.openxmlformats.org/officeDocument/2006/relationships/slide" Target="slides/slide21.xml"/><Relationship Id="rId21" Type="http://schemas.openxmlformats.org/officeDocument/2006/relationships/slide" Target="slides/slide20.xml"/><Relationship Id="rId2" Type="http://schemas.openxmlformats.org/officeDocument/2006/relationships/slide" Target="slides/slid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smtClean="0"/>
              <a:t>マスタ サブタイトルの書式設定</a:t>
            </a:r>
            <a:endParaRPr lang="ja-JP" altLang="en-US"/>
          </a:p>
        </p:txBody>
      </p:sp>
      <p:sp>
        <p:nvSpPr>
          <p:cNvPr id="4" name="日付プレースホルダ 3"/>
          <p:cNvSpPr>
            <a:spLocks noGrp="1"/>
          </p:cNvSpPr>
          <p:nvPr>
            <p:ph type="dt" sz="half" idx="10"/>
          </p:nvPr>
        </p:nvSpPr>
        <p:spPr/>
        <p:txBody>
          <a:bodyPr/>
          <a:lstStyle/>
          <a:p>
            <a:fld id="{F924B24B-1EEE-074D-BD57-00D21AD4A8A1}" type="datetimeFigureOut">
              <a:rPr lang="ja-JP" altLang="en-US" smtClean="0"/>
              <a:pPr/>
              <a:t>10.12.23</a:t>
            </a:fld>
            <a:endParaRPr lang="ja-JP" altLang="en-US"/>
          </a:p>
        </p:txBody>
      </p:sp>
      <p:sp>
        <p:nvSpPr>
          <p:cNvPr id="5" name="フッター プレースホルダ 4"/>
          <p:cNvSpPr>
            <a:spLocks noGrp="1"/>
          </p:cNvSpPr>
          <p:nvPr>
            <p:ph type="ftr" sz="quarter" idx="11"/>
          </p:nvPr>
        </p:nvSpPr>
        <p:spPr/>
        <p:txBody>
          <a:bodyPr/>
          <a:lstStyle/>
          <a:p>
            <a:endParaRPr lang="ja-JP" altLang="en-US"/>
          </a:p>
        </p:txBody>
      </p:sp>
      <p:sp>
        <p:nvSpPr>
          <p:cNvPr id="6" name="スライド番号プレースホルダ 5"/>
          <p:cNvSpPr>
            <a:spLocks noGrp="1"/>
          </p:cNvSpPr>
          <p:nvPr>
            <p:ph type="sldNum" sz="quarter" idx="12"/>
          </p:nvPr>
        </p:nvSpPr>
        <p:spPr/>
        <p:txBody>
          <a:bodyPr/>
          <a:lstStyle/>
          <a:p>
            <a:fld id="{A8E18A04-9AE2-BE4C-B955-779DB9375183}" type="slidenum">
              <a:rPr lang="ja-JP" altLang="en-US" smtClean="0"/>
              <a:pPr/>
              <a:t>‹#›</a:t>
            </a:fld>
            <a:endParaRPr lang="ja-JP"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p>
            <a:fld id="{F924B24B-1EEE-074D-BD57-00D21AD4A8A1}" type="datetimeFigureOut">
              <a:rPr lang="ja-JP" altLang="en-US" smtClean="0"/>
              <a:pPr/>
              <a:t>10.12.23</a:t>
            </a:fld>
            <a:endParaRPr lang="ja-JP" altLang="en-US"/>
          </a:p>
        </p:txBody>
      </p:sp>
      <p:sp>
        <p:nvSpPr>
          <p:cNvPr id="5" name="フッター プレースホルダ 4"/>
          <p:cNvSpPr>
            <a:spLocks noGrp="1"/>
          </p:cNvSpPr>
          <p:nvPr>
            <p:ph type="ftr" sz="quarter" idx="11"/>
          </p:nvPr>
        </p:nvSpPr>
        <p:spPr/>
        <p:txBody>
          <a:bodyPr/>
          <a:lstStyle/>
          <a:p>
            <a:endParaRPr lang="ja-JP" altLang="en-US"/>
          </a:p>
        </p:txBody>
      </p:sp>
      <p:sp>
        <p:nvSpPr>
          <p:cNvPr id="6" name="スライド番号プレースホルダ 5"/>
          <p:cNvSpPr>
            <a:spLocks noGrp="1"/>
          </p:cNvSpPr>
          <p:nvPr>
            <p:ph type="sldNum" sz="quarter" idx="12"/>
          </p:nvPr>
        </p:nvSpPr>
        <p:spPr/>
        <p:txBody>
          <a:bodyPr/>
          <a:lstStyle/>
          <a:p>
            <a:fld id="{A8E18A04-9AE2-BE4C-B955-779DB9375183}" type="slidenum">
              <a:rPr lang="ja-JP" altLang="en-US" smtClean="0"/>
              <a:pPr/>
              <a:t>‹#›</a:t>
            </a:fld>
            <a:endParaRPr lang="ja-JP"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縦書きタイトル/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p>
            <a:fld id="{F924B24B-1EEE-074D-BD57-00D21AD4A8A1}" type="datetimeFigureOut">
              <a:rPr lang="ja-JP" altLang="en-US" smtClean="0"/>
              <a:pPr/>
              <a:t>10.12.23</a:t>
            </a:fld>
            <a:endParaRPr lang="ja-JP" altLang="en-US"/>
          </a:p>
        </p:txBody>
      </p:sp>
      <p:sp>
        <p:nvSpPr>
          <p:cNvPr id="5" name="フッター プレースホルダ 4"/>
          <p:cNvSpPr>
            <a:spLocks noGrp="1"/>
          </p:cNvSpPr>
          <p:nvPr>
            <p:ph type="ftr" sz="quarter" idx="11"/>
          </p:nvPr>
        </p:nvSpPr>
        <p:spPr/>
        <p:txBody>
          <a:bodyPr/>
          <a:lstStyle/>
          <a:p>
            <a:endParaRPr lang="ja-JP" altLang="en-US"/>
          </a:p>
        </p:txBody>
      </p:sp>
      <p:sp>
        <p:nvSpPr>
          <p:cNvPr id="6" name="スライド番号プレースホルダ 5"/>
          <p:cNvSpPr>
            <a:spLocks noGrp="1"/>
          </p:cNvSpPr>
          <p:nvPr>
            <p:ph type="sldNum" sz="quarter" idx="12"/>
          </p:nvPr>
        </p:nvSpPr>
        <p:spPr/>
        <p:txBody>
          <a:bodyPr/>
          <a:lstStyle/>
          <a:p>
            <a:fld id="{A8E18A04-9AE2-BE4C-B955-779DB9375183}" type="slidenum">
              <a:rPr lang="ja-JP" altLang="en-US" smtClean="0"/>
              <a:pPr/>
              <a:t>‹#›</a:t>
            </a:fld>
            <a:endParaRPr lang="ja-JP"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p>
            <a:fld id="{F924B24B-1EEE-074D-BD57-00D21AD4A8A1}" type="datetimeFigureOut">
              <a:rPr lang="ja-JP" altLang="en-US" smtClean="0"/>
              <a:pPr/>
              <a:t>10.12.23</a:t>
            </a:fld>
            <a:endParaRPr lang="ja-JP" altLang="en-US"/>
          </a:p>
        </p:txBody>
      </p:sp>
      <p:sp>
        <p:nvSpPr>
          <p:cNvPr id="5" name="フッター プレースホルダ 4"/>
          <p:cNvSpPr>
            <a:spLocks noGrp="1"/>
          </p:cNvSpPr>
          <p:nvPr>
            <p:ph type="ftr" sz="quarter" idx="11"/>
          </p:nvPr>
        </p:nvSpPr>
        <p:spPr/>
        <p:txBody>
          <a:bodyPr/>
          <a:lstStyle/>
          <a:p>
            <a:endParaRPr lang="ja-JP" altLang="en-US"/>
          </a:p>
        </p:txBody>
      </p:sp>
      <p:sp>
        <p:nvSpPr>
          <p:cNvPr id="6" name="スライド番号プレースホルダ 5"/>
          <p:cNvSpPr>
            <a:spLocks noGrp="1"/>
          </p:cNvSpPr>
          <p:nvPr>
            <p:ph type="sldNum" sz="quarter" idx="12"/>
          </p:nvPr>
        </p:nvSpPr>
        <p:spPr/>
        <p:txBody>
          <a:bodyPr/>
          <a:lstStyle/>
          <a:p>
            <a:fld id="{A8E18A04-9AE2-BE4C-B955-779DB9375183}" type="slidenum">
              <a:rPr lang="ja-JP" altLang="en-US" smtClean="0"/>
              <a:pPr/>
              <a:t>‹#›</a:t>
            </a:fld>
            <a:endParaRPr lang="ja-JP"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セクション ヘッダー">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 テキストの書式設定</a:t>
            </a:r>
          </a:p>
        </p:txBody>
      </p:sp>
      <p:sp>
        <p:nvSpPr>
          <p:cNvPr id="4" name="日付プレースホルダ 3"/>
          <p:cNvSpPr>
            <a:spLocks noGrp="1"/>
          </p:cNvSpPr>
          <p:nvPr>
            <p:ph type="dt" sz="half" idx="10"/>
          </p:nvPr>
        </p:nvSpPr>
        <p:spPr/>
        <p:txBody>
          <a:bodyPr/>
          <a:lstStyle/>
          <a:p>
            <a:fld id="{F924B24B-1EEE-074D-BD57-00D21AD4A8A1}" type="datetimeFigureOut">
              <a:rPr lang="ja-JP" altLang="en-US" smtClean="0"/>
              <a:pPr/>
              <a:t>10.12.23</a:t>
            </a:fld>
            <a:endParaRPr lang="ja-JP" altLang="en-US"/>
          </a:p>
        </p:txBody>
      </p:sp>
      <p:sp>
        <p:nvSpPr>
          <p:cNvPr id="5" name="フッター プレースホルダ 4"/>
          <p:cNvSpPr>
            <a:spLocks noGrp="1"/>
          </p:cNvSpPr>
          <p:nvPr>
            <p:ph type="ftr" sz="quarter" idx="11"/>
          </p:nvPr>
        </p:nvSpPr>
        <p:spPr/>
        <p:txBody>
          <a:bodyPr/>
          <a:lstStyle/>
          <a:p>
            <a:endParaRPr lang="ja-JP" altLang="en-US"/>
          </a:p>
        </p:txBody>
      </p:sp>
      <p:sp>
        <p:nvSpPr>
          <p:cNvPr id="6" name="スライド番号プレースホルダ 5"/>
          <p:cNvSpPr>
            <a:spLocks noGrp="1"/>
          </p:cNvSpPr>
          <p:nvPr>
            <p:ph type="sldNum" sz="quarter" idx="12"/>
          </p:nvPr>
        </p:nvSpPr>
        <p:spPr/>
        <p:txBody>
          <a:bodyPr/>
          <a:lstStyle/>
          <a:p>
            <a:fld id="{A8E18A04-9AE2-BE4C-B955-779DB9375183}" type="slidenum">
              <a:rPr lang="ja-JP" altLang="en-US" smtClean="0"/>
              <a:pPr/>
              <a:t>‹#›</a:t>
            </a:fld>
            <a:endParaRPr lang="ja-JP"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 4"/>
          <p:cNvSpPr>
            <a:spLocks noGrp="1"/>
          </p:cNvSpPr>
          <p:nvPr>
            <p:ph type="dt" sz="half" idx="10"/>
          </p:nvPr>
        </p:nvSpPr>
        <p:spPr/>
        <p:txBody>
          <a:bodyPr/>
          <a:lstStyle/>
          <a:p>
            <a:fld id="{F924B24B-1EEE-074D-BD57-00D21AD4A8A1}" type="datetimeFigureOut">
              <a:rPr lang="ja-JP" altLang="en-US" smtClean="0"/>
              <a:pPr/>
              <a:t>10.12.23</a:t>
            </a:fld>
            <a:endParaRPr lang="ja-JP" altLang="en-US"/>
          </a:p>
        </p:txBody>
      </p:sp>
      <p:sp>
        <p:nvSpPr>
          <p:cNvPr id="6" name="フッター プレースホルダ 5"/>
          <p:cNvSpPr>
            <a:spLocks noGrp="1"/>
          </p:cNvSpPr>
          <p:nvPr>
            <p:ph type="ftr" sz="quarter" idx="11"/>
          </p:nvPr>
        </p:nvSpPr>
        <p:spPr/>
        <p:txBody>
          <a:bodyPr/>
          <a:lstStyle/>
          <a:p>
            <a:endParaRPr lang="ja-JP" altLang="en-US"/>
          </a:p>
        </p:txBody>
      </p:sp>
      <p:sp>
        <p:nvSpPr>
          <p:cNvPr id="7" name="スライド番号プレースホルダ 6"/>
          <p:cNvSpPr>
            <a:spLocks noGrp="1"/>
          </p:cNvSpPr>
          <p:nvPr>
            <p:ph type="sldNum" sz="quarter" idx="12"/>
          </p:nvPr>
        </p:nvSpPr>
        <p:spPr/>
        <p:txBody>
          <a:bodyPr/>
          <a:lstStyle/>
          <a:p>
            <a:fld id="{A8E18A04-9AE2-BE4C-B955-779DB9375183}" type="slidenum">
              <a:rPr lang="ja-JP" altLang="en-US" smtClean="0"/>
              <a:pPr/>
              <a:t>‹#›</a:t>
            </a:fld>
            <a:endParaRPr lang="ja-JP"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 6"/>
          <p:cNvSpPr>
            <a:spLocks noGrp="1"/>
          </p:cNvSpPr>
          <p:nvPr>
            <p:ph type="dt" sz="half" idx="10"/>
          </p:nvPr>
        </p:nvSpPr>
        <p:spPr/>
        <p:txBody>
          <a:bodyPr/>
          <a:lstStyle/>
          <a:p>
            <a:fld id="{F924B24B-1EEE-074D-BD57-00D21AD4A8A1}" type="datetimeFigureOut">
              <a:rPr lang="ja-JP" altLang="en-US" smtClean="0"/>
              <a:pPr/>
              <a:t>10.12.23</a:t>
            </a:fld>
            <a:endParaRPr lang="ja-JP" altLang="en-US"/>
          </a:p>
        </p:txBody>
      </p:sp>
      <p:sp>
        <p:nvSpPr>
          <p:cNvPr id="8" name="フッター プレースホルダ 7"/>
          <p:cNvSpPr>
            <a:spLocks noGrp="1"/>
          </p:cNvSpPr>
          <p:nvPr>
            <p:ph type="ftr" sz="quarter" idx="11"/>
          </p:nvPr>
        </p:nvSpPr>
        <p:spPr/>
        <p:txBody>
          <a:bodyPr/>
          <a:lstStyle/>
          <a:p>
            <a:endParaRPr lang="ja-JP" altLang="en-US"/>
          </a:p>
        </p:txBody>
      </p:sp>
      <p:sp>
        <p:nvSpPr>
          <p:cNvPr id="9" name="スライド番号プレースホルダ 8"/>
          <p:cNvSpPr>
            <a:spLocks noGrp="1"/>
          </p:cNvSpPr>
          <p:nvPr>
            <p:ph type="sldNum" sz="quarter" idx="12"/>
          </p:nvPr>
        </p:nvSpPr>
        <p:spPr/>
        <p:txBody>
          <a:bodyPr/>
          <a:lstStyle/>
          <a:p>
            <a:fld id="{A8E18A04-9AE2-BE4C-B955-779DB9375183}" type="slidenum">
              <a:rPr lang="ja-JP" altLang="en-US" smtClean="0"/>
              <a:pPr/>
              <a:t>‹#›</a:t>
            </a:fld>
            <a:endParaRPr lang="ja-JP"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日付プレースホルダ 2"/>
          <p:cNvSpPr>
            <a:spLocks noGrp="1"/>
          </p:cNvSpPr>
          <p:nvPr>
            <p:ph type="dt" sz="half" idx="10"/>
          </p:nvPr>
        </p:nvSpPr>
        <p:spPr/>
        <p:txBody>
          <a:bodyPr/>
          <a:lstStyle/>
          <a:p>
            <a:fld id="{F924B24B-1EEE-074D-BD57-00D21AD4A8A1}" type="datetimeFigureOut">
              <a:rPr lang="ja-JP" altLang="en-US" smtClean="0"/>
              <a:pPr/>
              <a:t>10.12.23</a:t>
            </a:fld>
            <a:endParaRPr lang="ja-JP" altLang="en-US"/>
          </a:p>
        </p:txBody>
      </p:sp>
      <p:sp>
        <p:nvSpPr>
          <p:cNvPr id="4" name="フッター プレースホルダ 3"/>
          <p:cNvSpPr>
            <a:spLocks noGrp="1"/>
          </p:cNvSpPr>
          <p:nvPr>
            <p:ph type="ftr" sz="quarter" idx="11"/>
          </p:nvPr>
        </p:nvSpPr>
        <p:spPr/>
        <p:txBody>
          <a:bodyPr/>
          <a:lstStyle/>
          <a:p>
            <a:endParaRPr lang="ja-JP" altLang="en-US"/>
          </a:p>
        </p:txBody>
      </p:sp>
      <p:sp>
        <p:nvSpPr>
          <p:cNvPr id="5" name="スライド番号プレースホルダ 4"/>
          <p:cNvSpPr>
            <a:spLocks noGrp="1"/>
          </p:cNvSpPr>
          <p:nvPr>
            <p:ph type="sldNum" sz="quarter" idx="12"/>
          </p:nvPr>
        </p:nvSpPr>
        <p:spPr/>
        <p:txBody>
          <a:bodyPr/>
          <a:lstStyle/>
          <a:p>
            <a:fld id="{A8E18A04-9AE2-BE4C-B955-779DB9375183}" type="slidenum">
              <a:rPr lang="ja-JP" altLang="en-US" smtClean="0"/>
              <a:pPr/>
              <a:t>‹#›</a:t>
            </a:fld>
            <a:endParaRPr lang="ja-JP"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fld id="{F924B24B-1EEE-074D-BD57-00D21AD4A8A1}" type="datetimeFigureOut">
              <a:rPr lang="ja-JP" altLang="en-US" smtClean="0"/>
              <a:pPr/>
              <a:t>10.12.23</a:t>
            </a:fld>
            <a:endParaRPr lang="ja-JP" altLang="en-US"/>
          </a:p>
        </p:txBody>
      </p:sp>
      <p:sp>
        <p:nvSpPr>
          <p:cNvPr id="3" name="フッター プレースホルダ 2"/>
          <p:cNvSpPr>
            <a:spLocks noGrp="1"/>
          </p:cNvSpPr>
          <p:nvPr>
            <p:ph type="ftr" sz="quarter" idx="11"/>
          </p:nvPr>
        </p:nvSpPr>
        <p:spPr/>
        <p:txBody>
          <a:bodyPr/>
          <a:lstStyle/>
          <a:p>
            <a:endParaRPr lang="ja-JP" altLang="en-US"/>
          </a:p>
        </p:txBody>
      </p:sp>
      <p:sp>
        <p:nvSpPr>
          <p:cNvPr id="4" name="スライド番号プレースホルダ 3"/>
          <p:cNvSpPr>
            <a:spLocks noGrp="1"/>
          </p:cNvSpPr>
          <p:nvPr>
            <p:ph type="sldNum" sz="quarter" idx="12"/>
          </p:nvPr>
        </p:nvSpPr>
        <p:spPr/>
        <p:txBody>
          <a:bodyPr/>
          <a:lstStyle/>
          <a:p>
            <a:fld id="{A8E18A04-9AE2-BE4C-B955-779DB9375183}" type="slidenum">
              <a:rPr lang="ja-JP" altLang="en-US" smtClean="0"/>
              <a:pPr/>
              <a:t>‹#›</a:t>
            </a:fld>
            <a:endParaRPr lang="ja-JP"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4"/>
          <p:cNvSpPr>
            <a:spLocks noGrp="1"/>
          </p:cNvSpPr>
          <p:nvPr>
            <p:ph type="dt" sz="half" idx="10"/>
          </p:nvPr>
        </p:nvSpPr>
        <p:spPr/>
        <p:txBody>
          <a:bodyPr/>
          <a:lstStyle/>
          <a:p>
            <a:fld id="{F924B24B-1EEE-074D-BD57-00D21AD4A8A1}" type="datetimeFigureOut">
              <a:rPr lang="ja-JP" altLang="en-US" smtClean="0"/>
              <a:pPr/>
              <a:t>10.12.23</a:t>
            </a:fld>
            <a:endParaRPr lang="ja-JP" altLang="en-US"/>
          </a:p>
        </p:txBody>
      </p:sp>
      <p:sp>
        <p:nvSpPr>
          <p:cNvPr id="6" name="フッター プレースホルダ 5"/>
          <p:cNvSpPr>
            <a:spLocks noGrp="1"/>
          </p:cNvSpPr>
          <p:nvPr>
            <p:ph type="ftr" sz="quarter" idx="11"/>
          </p:nvPr>
        </p:nvSpPr>
        <p:spPr/>
        <p:txBody>
          <a:bodyPr/>
          <a:lstStyle/>
          <a:p>
            <a:endParaRPr lang="ja-JP" altLang="en-US"/>
          </a:p>
        </p:txBody>
      </p:sp>
      <p:sp>
        <p:nvSpPr>
          <p:cNvPr id="7" name="スライド番号プレースホルダ 6"/>
          <p:cNvSpPr>
            <a:spLocks noGrp="1"/>
          </p:cNvSpPr>
          <p:nvPr>
            <p:ph type="sldNum" sz="quarter" idx="12"/>
          </p:nvPr>
        </p:nvSpPr>
        <p:spPr/>
        <p:txBody>
          <a:bodyPr/>
          <a:lstStyle/>
          <a:p>
            <a:fld id="{A8E18A04-9AE2-BE4C-B955-779DB9375183}" type="slidenum">
              <a:rPr lang="ja-JP" altLang="en-US" smtClean="0"/>
              <a:pPr/>
              <a:t>‹#›</a:t>
            </a:fld>
            <a:endParaRPr lang="ja-JP"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タイトルと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ja-JP" altLang="en-US"/>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4"/>
          <p:cNvSpPr>
            <a:spLocks noGrp="1"/>
          </p:cNvSpPr>
          <p:nvPr>
            <p:ph type="dt" sz="half" idx="10"/>
          </p:nvPr>
        </p:nvSpPr>
        <p:spPr/>
        <p:txBody>
          <a:bodyPr/>
          <a:lstStyle/>
          <a:p>
            <a:fld id="{F924B24B-1EEE-074D-BD57-00D21AD4A8A1}" type="datetimeFigureOut">
              <a:rPr lang="ja-JP" altLang="en-US" smtClean="0"/>
              <a:pPr/>
              <a:t>10.12.23</a:t>
            </a:fld>
            <a:endParaRPr lang="ja-JP" altLang="en-US"/>
          </a:p>
        </p:txBody>
      </p:sp>
      <p:sp>
        <p:nvSpPr>
          <p:cNvPr id="6" name="フッター プレースホルダ 5"/>
          <p:cNvSpPr>
            <a:spLocks noGrp="1"/>
          </p:cNvSpPr>
          <p:nvPr>
            <p:ph type="ftr" sz="quarter" idx="11"/>
          </p:nvPr>
        </p:nvSpPr>
        <p:spPr/>
        <p:txBody>
          <a:bodyPr/>
          <a:lstStyle/>
          <a:p>
            <a:endParaRPr lang="ja-JP" altLang="en-US"/>
          </a:p>
        </p:txBody>
      </p:sp>
      <p:sp>
        <p:nvSpPr>
          <p:cNvPr id="7" name="スライド番号プレースホルダ 6"/>
          <p:cNvSpPr>
            <a:spLocks noGrp="1"/>
          </p:cNvSpPr>
          <p:nvPr>
            <p:ph type="sldNum" sz="quarter" idx="12"/>
          </p:nvPr>
        </p:nvSpPr>
        <p:spPr/>
        <p:txBody>
          <a:bodyPr/>
          <a:lstStyle/>
          <a:p>
            <a:fld id="{A8E18A04-9AE2-BE4C-B955-779DB9375183}" type="slidenum">
              <a:rPr lang="ja-JP" altLang="en-US" smtClean="0"/>
              <a:pPr/>
              <a:t>‹#›</a:t>
            </a:fld>
            <a:endParaRPr lang="ja-JP"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4" Type="http://schemas.openxmlformats.org/officeDocument/2006/relationships/slideLayout" Target="../slideLayouts/slideLayout4.xml"/><Relationship Id="rId10" Type="http://schemas.openxmlformats.org/officeDocument/2006/relationships/slideLayout" Target="../slideLayouts/slideLayout10.xml"/><Relationship Id="rId5" Type="http://schemas.openxmlformats.org/officeDocument/2006/relationships/slideLayout" Target="../slideLayouts/slideLayout5.xml"/><Relationship Id="rId7" Type="http://schemas.openxmlformats.org/officeDocument/2006/relationships/slideLayout" Target="../slideLayouts/slideLayout7.xml"/><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9" Type="http://schemas.openxmlformats.org/officeDocument/2006/relationships/slideLayout" Target="../slideLayouts/slideLayout9.xml"/><Relationship Id="rId3" Type="http://schemas.openxmlformats.org/officeDocument/2006/relationships/slideLayout" Target="../slideLayouts/slideLayout3.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24B24B-1EEE-074D-BD57-00D21AD4A8A1}" type="datetimeFigureOut">
              <a:rPr lang="ja-JP" altLang="en-US" smtClean="0"/>
              <a:pPr/>
              <a:t>10.12.23</a:t>
            </a:fld>
            <a:endParaRPr lang="ja-JP" altLang="en-US"/>
          </a:p>
        </p:txBody>
      </p:sp>
      <p:sp>
        <p:nvSpPr>
          <p:cNvPr id="5" name="フッター プレースホル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ja-JP" altLang="en-US"/>
          </a:p>
        </p:txBody>
      </p:sp>
      <p:sp>
        <p:nvSpPr>
          <p:cNvPr id="6" name="スライド番号プレースホル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E18A04-9AE2-BE4C-B955-779DB9375183}" type="slidenum">
              <a:rPr lang="ja-JP" altLang="en-US" smtClean="0"/>
              <a:pPr/>
              <a:t>‹#›</a:t>
            </a:fld>
            <a:endParaRPr lang="ja-JP"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3" Type="http://schemas.openxmlformats.org/officeDocument/2006/relationships/image" Target="../media/image5.gi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7.jpeg"/><Relationship Id="rId3" Type="http://schemas.openxmlformats.org/officeDocument/2006/relationships/image" Target="../media/image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4"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image" Target="../media/image9.jpeg"/><Relationship Id="rId3" Type="http://schemas.openxmlformats.org/officeDocument/2006/relationships/image" Target="../media/image10.png"/><Relationship Id="rId5" Type="http://schemas.openxmlformats.org/officeDocument/2006/relationships/image" Target="../media/image12.png"/></Relationships>
</file>

<file path=ppt/slides/_rels/slide15.xml.rels><?xml version="1.0" encoding="UTF-8" standalone="yes"?>
<Relationships xmlns="http://schemas.openxmlformats.org/package/2006/relationships"><Relationship Id="rId2" Type="http://schemas.openxmlformats.org/officeDocument/2006/relationships/image" Target="../media/image13.pdf"/><Relationship Id="rId3" Type="http://schemas.openxmlformats.org/officeDocument/2006/relationships/image" Target="../media/image1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4" Type="http://schemas.openxmlformats.org/officeDocument/2006/relationships/image" Target="../media/image20.tiff"/><Relationship Id="rId1" Type="http://schemas.openxmlformats.org/officeDocument/2006/relationships/slideLayout" Target="../slideLayouts/slideLayout7.xml"/><Relationship Id="rId2" Type="http://schemas.openxmlformats.org/officeDocument/2006/relationships/image" Target="../media/image18.tiff"/><Relationship Id="rId3" Type="http://schemas.openxmlformats.org/officeDocument/2006/relationships/image" Target="../media/image19.tiff"/></Relationships>
</file>

<file path=ppt/slides/_rels/slide22.xml.rels><?xml version="1.0" encoding="UTF-8" standalone="yes"?>
<Relationships xmlns="http://schemas.openxmlformats.org/package/2006/relationships"><Relationship Id="rId2" Type="http://schemas.openxmlformats.org/officeDocument/2006/relationships/image" Target="../media/image21.tif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4" Type="http://schemas.openxmlformats.org/officeDocument/2006/relationships/image" Target="../media/image3.jpeg"/><Relationship Id="rId1" Type="http://schemas.openxmlformats.org/officeDocument/2006/relationships/slideLayout" Target="../slideLayouts/slideLayout7.xml"/><Relationship Id="rId2" Type="http://schemas.openxmlformats.org/officeDocument/2006/relationships/image" Target="../media/image1.jpeg"/><Relationship Id="rId3" Type="http://schemas.openxmlformats.org/officeDocument/2006/relationships/image" Target="../media/image2.tif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1253067"/>
            <a:ext cx="8229600" cy="1143000"/>
          </a:xfrm>
        </p:spPr>
        <p:txBody>
          <a:bodyPr>
            <a:normAutofit/>
          </a:bodyPr>
          <a:lstStyle/>
          <a:p>
            <a:r>
              <a:rPr lang="ja-JP" altLang="en-US" sz="3200" dirty="0" smtClean="0"/>
              <a:t>津波による環境効果</a:t>
            </a:r>
            <a:endParaRPr lang="ja-JP" altLang="en-US" sz="3200" dirty="0"/>
          </a:p>
        </p:txBody>
      </p:sp>
      <p:sp>
        <p:nvSpPr>
          <p:cNvPr id="3" name="コンテンツ プレースホルダ 2"/>
          <p:cNvSpPr>
            <a:spLocks noGrp="1"/>
          </p:cNvSpPr>
          <p:nvPr>
            <p:ph idx="1"/>
          </p:nvPr>
        </p:nvSpPr>
        <p:spPr>
          <a:xfrm>
            <a:off x="1778000" y="2912533"/>
            <a:ext cx="5588000" cy="2379133"/>
          </a:xfrm>
        </p:spPr>
        <p:txBody>
          <a:bodyPr>
            <a:normAutofit/>
          </a:bodyPr>
          <a:lstStyle/>
          <a:p>
            <a:r>
              <a:rPr lang="ja-JP" altLang="en-US" sz="2400" dirty="0" smtClean="0">
                <a:latin typeface="+mj-ea"/>
                <a:ea typeface="+mj-ea"/>
              </a:rPr>
              <a:t>エネルギー波及効果：</a:t>
            </a:r>
            <a:r>
              <a:rPr lang="en-US" altLang="ja-JP" sz="2400" dirty="0" smtClean="0">
                <a:latin typeface="+mj-ea"/>
                <a:ea typeface="+mj-ea"/>
              </a:rPr>
              <a:t> </a:t>
            </a:r>
            <a:r>
              <a:rPr lang="ja-JP" altLang="en-US" sz="2400" dirty="0" smtClean="0">
                <a:latin typeface="+mj-ea"/>
                <a:ea typeface="+mj-ea"/>
              </a:rPr>
              <a:t>破壊、侵蝕</a:t>
            </a:r>
            <a:r>
              <a:rPr lang="ja-JP" altLang="ja-JP" sz="2400" dirty="0" smtClean="0">
                <a:latin typeface="+mj-ea"/>
                <a:ea typeface="+mj-ea"/>
              </a:rPr>
              <a:t>　</a:t>
            </a:r>
            <a:r>
              <a:rPr lang="en-US" altLang="ja-JP" sz="2400" dirty="0" smtClean="0">
                <a:latin typeface="+mj-ea"/>
                <a:ea typeface="+mj-ea"/>
              </a:rPr>
              <a:t>&amp;</a:t>
            </a:r>
            <a:r>
              <a:rPr lang="en-US" altLang="ja-JP" sz="2400" dirty="0" err="1" smtClean="0">
                <a:latin typeface="+mj-ea"/>
                <a:ea typeface="+mj-ea"/>
              </a:rPr>
              <a:t>c</a:t>
            </a:r>
            <a:r>
              <a:rPr lang="en-US" altLang="ja-JP" sz="2400" dirty="0" smtClean="0">
                <a:latin typeface="+mj-ea"/>
                <a:ea typeface="+mj-ea"/>
              </a:rPr>
              <a:t>.</a:t>
            </a:r>
          </a:p>
          <a:p>
            <a:endParaRPr lang="en-US" altLang="ja-JP" sz="2400" dirty="0" smtClean="0">
              <a:latin typeface="+mj-ea"/>
              <a:ea typeface="+mj-ea"/>
            </a:endParaRPr>
          </a:p>
          <a:p>
            <a:r>
              <a:rPr lang="ja-JP" altLang="en-US" sz="2400" dirty="0" smtClean="0">
                <a:latin typeface="+mj-ea"/>
                <a:ea typeface="+mj-ea"/>
              </a:rPr>
              <a:t>物質移送効果：</a:t>
            </a:r>
            <a:r>
              <a:rPr lang="en-US" altLang="ja-JP" sz="2400" dirty="0" smtClean="0">
                <a:latin typeface="+mj-ea"/>
                <a:ea typeface="+mj-ea"/>
              </a:rPr>
              <a:t> </a:t>
            </a:r>
            <a:r>
              <a:rPr lang="ja-JP" altLang="en-US" sz="2400" dirty="0" smtClean="0">
                <a:latin typeface="+mj-ea"/>
                <a:ea typeface="+mj-ea"/>
              </a:rPr>
              <a:t>氾濫、埋積、汚染</a:t>
            </a:r>
            <a:r>
              <a:rPr lang="ja-JP" altLang="ja-JP" sz="2400" dirty="0" smtClean="0">
                <a:latin typeface="+mj-ea"/>
                <a:ea typeface="+mj-ea"/>
              </a:rPr>
              <a:t>　</a:t>
            </a:r>
            <a:r>
              <a:rPr lang="en-US" altLang="ja-JP" sz="2400" dirty="0" smtClean="0">
                <a:latin typeface="+mj-ea"/>
                <a:ea typeface="+mj-ea"/>
              </a:rPr>
              <a:t>&amp;</a:t>
            </a:r>
            <a:r>
              <a:rPr lang="en-US" altLang="ja-JP" sz="2400" dirty="0" err="1" smtClean="0">
                <a:latin typeface="+mj-ea"/>
                <a:ea typeface="+mj-ea"/>
              </a:rPr>
              <a:t>c</a:t>
            </a:r>
            <a:r>
              <a:rPr lang="en-US" altLang="ja-JP" sz="2400" dirty="0" smtClean="0">
                <a:latin typeface="+mj-ea"/>
                <a:ea typeface="+mj-ea"/>
              </a:rPr>
              <a:t>.</a:t>
            </a:r>
          </a:p>
          <a:p>
            <a:endParaRPr lang="en-US" altLang="ja-JP" sz="2400" dirty="0" smtClean="0">
              <a:latin typeface="+mj-ea"/>
              <a:ea typeface="+mj-ea"/>
            </a:endParaRPr>
          </a:p>
          <a:p>
            <a:r>
              <a:rPr lang="ja-JP" altLang="en-US" sz="2400" dirty="0" smtClean="0">
                <a:latin typeface="+mj-ea"/>
                <a:ea typeface="+mj-ea"/>
              </a:rPr>
              <a:t>環境創出効果：</a:t>
            </a:r>
            <a:r>
              <a:rPr lang="en-US" altLang="ja-JP" sz="2400" dirty="0" smtClean="0">
                <a:latin typeface="+mj-ea"/>
                <a:ea typeface="+mj-ea"/>
              </a:rPr>
              <a:t> </a:t>
            </a:r>
            <a:r>
              <a:rPr lang="ja-JP" altLang="en-US" sz="2400" dirty="0" smtClean="0">
                <a:latin typeface="+mj-ea"/>
                <a:ea typeface="+mj-ea"/>
              </a:rPr>
              <a:t>地形、水系、植生　</a:t>
            </a:r>
            <a:r>
              <a:rPr lang="en-US" altLang="ja-JP" sz="2400" u="sng" dirty="0" smtClean="0">
                <a:latin typeface="+mj-ea"/>
                <a:ea typeface="+mj-ea"/>
              </a:rPr>
              <a:t>&amp;</a:t>
            </a:r>
            <a:r>
              <a:rPr lang="en-US" altLang="ja-JP" sz="2400" u="sng" dirty="0" err="1" smtClean="0">
                <a:latin typeface="+mj-ea"/>
                <a:ea typeface="+mj-ea"/>
              </a:rPr>
              <a:t>c</a:t>
            </a:r>
            <a:r>
              <a:rPr lang="en-US" altLang="ja-JP" sz="2400" dirty="0" smtClean="0">
                <a:latin typeface="+mj-ea"/>
                <a:ea typeface="+mj-ea"/>
              </a:rPr>
              <a:t>.</a:t>
            </a:r>
          </a:p>
          <a:p>
            <a:endParaRPr lang="ja-JP" altLang="en-US" sz="2400" dirty="0">
              <a:latin typeface="+mj-ea"/>
              <a:ea typeface="+mj-ea"/>
            </a:endParaRPr>
          </a:p>
        </p:txBody>
      </p:sp>
      <p:sp>
        <p:nvSpPr>
          <p:cNvPr id="4" name="テキスト ボックス 3"/>
          <p:cNvSpPr txBox="1"/>
          <p:nvPr/>
        </p:nvSpPr>
        <p:spPr>
          <a:xfrm>
            <a:off x="5425289" y="5498066"/>
            <a:ext cx="2929007" cy="307777"/>
          </a:xfrm>
          <a:prstGeom prst="rect">
            <a:avLst/>
          </a:prstGeom>
          <a:noFill/>
        </p:spPr>
        <p:txBody>
          <a:bodyPr wrap="none" rtlCol="0">
            <a:spAutoFit/>
          </a:bodyPr>
          <a:lstStyle/>
          <a:p>
            <a:r>
              <a:rPr lang="en-US" altLang="ja-JP" sz="1400" dirty="0" smtClean="0"/>
              <a:t>//</a:t>
            </a:r>
            <a:r>
              <a:rPr lang="ja-JP" altLang="en-US" sz="1400" dirty="0" smtClean="0"/>
              <a:t>初期地球における高分子化効果</a:t>
            </a:r>
            <a:r>
              <a:rPr lang="en-US" altLang="ja-JP" sz="1400" dirty="0" smtClean="0"/>
              <a:t>//</a:t>
            </a:r>
            <a:endParaRPr kumimoji="1" lang="ja-JP" altLang="en-US" sz="1400" dirty="0"/>
          </a:p>
        </p:txBody>
      </p:sp>
      <p:sp>
        <p:nvSpPr>
          <p:cNvPr id="6" name="下矢印 5"/>
          <p:cNvSpPr/>
          <p:nvPr/>
        </p:nvSpPr>
        <p:spPr>
          <a:xfrm>
            <a:off x="6798755" y="5140873"/>
            <a:ext cx="186267" cy="372533"/>
          </a:xfrm>
          <a:prstGeom prst="downArrow">
            <a:avLst>
              <a:gd name="adj1" fmla="val 35294"/>
              <a:gd name="adj2" fmla="val 52941"/>
            </a:avLst>
          </a:prstGeom>
          <a:solidFill>
            <a:schemeClr val="bg1">
              <a:lumMod val="75000"/>
            </a:schemeClr>
          </a:solidFill>
          <a:ln w="3175" cap="flat" cmpd="sng" algn="ctr">
            <a:solidFill>
              <a:schemeClr val="tx1"/>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テキスト ボックス 3"/>
          <p:cNvSpPr txBox="1"/>
          <p:nvPr/>
        </p:nvSpPr>
        <p:spPr>
          <a:xfrm>
            <a:off x="558800" y="470191"/>
            <a:ext cx="8017933" cy="1077218"/>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n-US" sz="3200" dirty="0" smtClean="0">
                <a:latin typeface="Helvetica"/>
                <a:cs typeface="Helvetica"/>
              </a:rPr>
              <a:t>A new scenario </a:t>
            </a:r>
          </a:p>
          <a:p>
            <a:pPr algn="ctr"/>
            <a:r>
              <a:rPr lang="en-US" sz="3200" dirty="0" smtClean="0">
                <a:latin typeface="Helvetica"/>
                <a:cs typeface="Helvetica"/>
              </a:rPr>
              <a:t>on the origin of organic molecules</a:t>
            </a:r>
            <a:endParaRPr kumimoji="1" lang="ja-JP" altLang="en-US" sz="3200" dirty="0">
              <a:latin typeface="Helvetica"/>
              <a:cs typeface="Helvetica"/>
            </a:endParaRPr>
          </a:p>
        </p:txBody>
      </p:sp>
      <p:sp>
        <p:nvSpPr>
          <p:cNvPr id="5" name="テキスト ボックス 4"/>
          <p:cNvSpPr txBox="1"/>
          <p:nvPr/>
        </p:nvSpPr>
        <p:spPr>
          <a:xfrm>
            <a:off x="558800" y="1960528"/>
            <a:ext cx="8017933" cy="2800767"/>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gn="just"/>
            <a:r>
              <a:rPr lang="ja-JP" altLang="en-US" sz="1600" b="1" dirty="0" smtClean="0">
                <a:solidFill>
                  <a:srgbClr val="000000"/>
                </a:solidFill>
                <a:latin typeface="Helvetica"/>
                <a:ea typeface="+mj-ea"/>
                <a:cs typeface="Helvetica"/>
              </a:rPr>
              <a:t>＞</a:t>
            </a:r>
            <a:r>
              <a:rPr lang="en-US" altLang="ja-JP" b="1" dirty="0" smtClean="0">
                <a:solidFill>
                  <a:srgbClr val="000000"/>
                </a:solidFill>
                <a:latin typeface="Helvetica"/>
                <a:ea typeface="+mj-ea"/>
                <a:cs typeface="Helvetica"/>
              </a:rPr>
              <a:t>A</a:t>
            </a:r>
            <a:r>
              <a:rPr lang="en-US" b="1" dirty="0" smtClean="0">
                <a:solidFill>
                  <a:schemeClr val="tx1"/>
                </a:solidFill>
                <a:latin typeface="Helvetica"/>
                <a:cs typeface="Helvetica"/>
              </a:rPr>
              <a:t>utocatalytic, chemo-autotrophic surface metabolism </a:t>
            </a:r>
            <a:r>
              <a:rPr lang="ja-JP" altLang="en-US" b="1" dirty="0" smtClean="0">
                <a:solidFill>
                  <a:srgbClr val="000000"/>
                </a:solidFill>
                <a:latin typeface="Helvetica"/>
                <a:ea typeface="+mj-ea"/>
                <a:cs typeface="Helvetica"/>
              </a:rPr>
              <a:t>：</a:t>
            </a:r>
            <a:endParaRPr lang="en-US" altLang="ja-JP" b="1" dirty="0" smtClean="0">
              <a:solidFill>
                <a:srgbClr val="000000"/>
              </a:solidFill>
              <a:latin typeface="Helvetica"/>
              <a:ea typeface="+mj-ea"/>
              <a:cs typeface="Helvetica"/>
            </a:endParaRPr>
          </a:p>
          <a:p>
            <a:pPr algn="just"/>
            <a:endParaRPr lang="en-US" altLang="ja-JP" b="1" dirty="0" smtClean="0">
              <a:solidFill>
                <a:srgbClr val="000000"/>
              </a:solidFill>
              <a:latin typeface="Helvetica"/>
              <a:ea typeface="+mj-ea"/>
              <a:cs typeface="Helvetica"/>
            </a:endParaRPr>
          </a:p>
          <a:p>
            <a:pPr algn="just"/>
            <a:r>
              <a:rPr lang="en-US" altLang="ja-JP" b="1" dirty="0" smtClean="0">
                <a:solidFill>
                  <a:srgbClr val="000000"/>
                </a:solidFill>
                <a:latin typeface="Helvetica"/>
                <a:ea typeface="+mj-ea"/>
                <a:cs typeface="Helvetica"/>
              </a:rPr>
              <a:t>  </a:t>
            </a:r>
            <a:r>
              <a:rPr lang="en-US" b="1" dirty="0" smtClean="0">
                <a:solidFill>
                  <a:schemeClr val="tx1"/>
                </a:solidFill>
                <a:latin typeface="Helvetica"/>
                <a:cs typeface="Helvetica"/>
              </a:rPr>
              <a:t>Organic molecules were formed first by CO fixation and later by CO</a:t>
            </a:r>
            <a:r>
              <a:rPr lang="en-US" b="1" baseline="-25000" dirty="0" smtClean="0">
                <a:solidFill>
                  <a:schemeClr val="tx1"/>
                </a:solidFill>
                <a:latin typeface="Helvetica"/>
                <a:cs typeface="Helvetica"/>
              </a:rPr>
              <a:t>2</a:t>
            </a:r>
            <a:r>
              <a:rPr lang="en-US" b="1" dirty="0" smtClean="0">
                <a:solidFill>
                  <a:schemeClr val="tx1"/>
                </a:solidFill>
                <a:latin typeface="Helvetica"/>
                <a:cs typeface="Helvetica"/>
              </a:rPr>
              <a:t> fixation, in an Earth’s primitive setting (CO, CO</a:t>
            </a:r>
            <a:r>
              <a:rPr lang="en-US" b="1" baseline="-25000" dirty="0" smtClean="0">
                <a:solidFill>
                  <a:schemeClr val="tx1"/>
                </a:solidFill>
                <a:latin typeface="Helvetica"/>
                <a:cs typeface="Helvetica"/>
              </a:rPr>
              <a:t>2</a:t>
            </a:r>
            <a:r>
              <a:rPr lang="en-US" b="1" dirty="0" smtClean="0">
                <a:solidFill>
                  <a:schemeClr val="tx1"/>
                </a:solidFill>
                <a:latin typeface="Helvetica"/>
                <a:cs typeface="Helvetica"/>
              </a:rPr>
              <a:t>, H</a:t>
            </a:r>
            <a:r>
              <a:rPr lang="en-US" b="1" baseline="-25000" dirty="0" smtClean="0">
                <a:solidFill>
                  <a:schemeClr val="tx1"/>
                </a:solidFill>
                <a:latin typeface="Helvetica"/>
                <a:cs typeface="Helvetica"/>
              </a:rPr>
              <a:t>2</a:t>
            </a:r>
            <a:r>
              <a:rPr lang="en-US" b="1" dirty="0" smtClean="0">
                <a:solidFill>
                  <a:schemeClr val="tx1"/>
                </a:solidFill>
                <a:latin typeface="Helvetica"/>
                <a:cs typeface="Helvetica"/>
              </a:rPr>
              <a:t>S, NH</a:t>
            </a:r>
            <a:r>
              <a:rPr lang="en-US" b="1" baseline="-25000" dirty="0" smtClean="0">
                <a:solidFill>
                  <a:schemeClr val="tx1"/>
                </a:solidFill>
                <a:latin typeface="Helvetica"/>
                <a:cs typeface="Helvetica"/>
              </a:rPr>
              <a:t>3</a:t>
            </a:r>
            <a:r>
              <a:rPr lang="en-US" b="1" dirty="0" smtClean="0">
                <a:solidFill>
                  <a:schemeClr val="tx1"/>
                </a:solidFill>
                <a:latin typeface="Helvetica"/>
                <a:cs typeface="Helvetica"/>
              </a:rPr>
              <a:t>) on the surfaces of colloidal inorganic precipitates of sulfides of iron, nickel and other transition metals. The surface metabolism was driven by the oxidative conversion of CO to CO</a:t>
            </a:r>
            <a:r>
              <a:rPr lang="en-US" b="1" baseline="-25000" dirty="0" smtClean="0">
                <a:solidFill>
                  <a:schemeClr val="tx1"/>
                </a:solidFill>
                <a:latin typeface="Helvetica"/>
                <a:cs typeface="Helvetica"/>
              </a:rPr>
              <a:t>2</a:t>
            </a:r>
            <a:r>
              <a:rPr lang="en-US" b="1" dirty="0" smtClean="0">
                <a:solidFill>
                  <a:schemeClr val="tx1"/>
                </a:solidFill>
                <a:latin typeface="Helvetica"/>
                <a:cs typeface="Helvetica"/>
              </a:rPr>
              <a:t> and by a cascading oxidative conversion of colloidal </a:t>
            </a:r>
            <a:r>
              <a:rPr lang="en-US" b="1" dirty="0" err="1" smtClean="0">
                <a:solidFill>
                  <a:schemeClr val="tx1"/>
                </a:solidFill>
                <a:latin typeface="Helvetica"/>
                <a:cs typeface="Helvetica"/>
              </a:rPr>
              <a:t>FeS</a:t>
            </a:r>
            <a:r>
              <a:rPr lang="en-US" b="1" dirty="0" smtClean="0">
                <a:solidFill>
                  <a:schemeClr val="tx1"/>
                </a:solidFill>
                <a:latin typeface="Helvetica"/>
                <a:cs typeface="Helvetica"/>
              </a:rPr>
              <a:t> with the end member FeS</a:t>
            </a:r>
            <a:r>
              <a:rPr lang="en-US" b="1" baseline="-25000" dirty="0" smtClean="0">
                <a:solidFill>
                  <a:schemeClr val="tx1"/>
                </a:solidFill>
                <a:latin typeface="Helvetica"/>
                <a:cs typeface="Helvetica"/>
              </a:rPr>
              <a:t>2</a:t>
            </a:r>
            <a:r>
              <a:rPr lang="en-US" b="1" dirty="0" smtClean="0">
                <a:solidFill>
                  <a:schemeClr val="tx1"/>
                </a:solidFill>
                <a:latin typeface="Helvetica"/>
                <a:cs typeface="Helvetica"/>
              </a:rPr>
              <a:t>.</a:t>
            </a:r>
          </a:p>
          <a:p>
            <a:pPr algn="just"/>
            <a:endParaRPr lang="en-US" b="1" dirty="0" smtClean="0">
              <a:solidFill>
                <a:schemeClr val="tx1"/>
              </a:solidFill>
              <a:latin typeface="Helvetica"/>
              <a:cs typeface="Helvetica"/>
            </a:endParaRPr>
          </a:p>
          <a:p>
            <a:pPr algn="r"/>
            <a:r>
              <a:rPr lang="ja-JP" altLang="en-US" sz="1400" b="1" dirty="0" smtClean="0"/>
              <a:t>（低分子有機化合物の自触媒作用を伴う化学合成独立栄養的表面代謝）</a:t>
            </a:r>
            <a:endParaRPr lang="en-US" altLang="ja-JP" b="1" dirty="0" smtClean="0">
              <a:solidFill>
                <a:srgbClr val="000000"/>
              </a:solidFill>
              <a:latin typeface="Helvetica"/>
              <a:ea typeface="+mj-ea"/>
              <a:cs typeface="Helvetica"/>
            </a:endParaRPr>
          </a:p>
        </p:txBody>
      </p:sp>
      <p:sp>
        <p:nvSpPr>
          <p:cNvPr id="10" name="加算記号 9"/>
          <p:cNvSpPr/>
          <p:nvPr/>
        </p:nvSpPr>
        <p:spPr>
          <a:xfrm>
            <a:off x="4423833" y="4850195"/>
            <a:ext cx="287867" cy="318705"/>
          </a:xfrm>
          <a:prstGeom prst="mathPlus">
            <a:avLst/>
          </a:prstGeom>
          <a:ln w="3175" cap="flat" cmpd="sng" algn="ctr">
            <a:solidFill>
              <a:schemeClr val="accent3">
                <a:shade val="50000"/>
              </a:schemeClr>
            </a:solidFill>
            <a:prstDash val="solid"/>
            <a:round/>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sp>
        <p:nvSpPr>
          <p:cNvPr id="6" name="テキスト ボックス 5"/>
          <p:cNvSpPr txBox="1"/>
          <p:nvPr/>
        </p:nvSpPr>
        <p:spPr>
          <a:xfrm>
            <a:off x="558800" y="5262033"/>
            <a:ext cx="8017933" cy="92333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buFont typeface="Wingdings" charset="2"/>
              <a:buChar char="Ø"/>
            </a:pPr>
            <a:r>
              <a:rPr lang="en-US" altLang="ja-JP" dirty="0" smtClean="0">
                <a:solidFill>
                  <a:srgbClr val="660066"/>
                </a:solidFill>
                <a:latin typeface="Helvetica"/>
                <a:cs typeface="Helvetica"/>
              </a:rPr>
              <a:t>Background conditions: </a:t>
            </a:r>
          </a:p>
          <a:p>
            <a:pPr algn="ctr"/>
            <a:r>
              <a:rPr lang="en-US" altLang="ja-JP" dirty="0" smtClean="0">
                <a:solidFill>
                  <a:srgbClr val="660066"/>
                </a:solidFill>
                <a:latin typeface="Helvetica"/>
                <a:cs typeface="Helvetica"/>
              </a:rPr>
              <a:t>Sediments (clay minerals, fine-grained </a:t>
            </a:r>
            <a:r>
              <a:rPr lang="en-US" altLang="ja-JP" dirty="0" err="1" smtClean="0">
                <a:solidFill>
                  <a:srgbClr val="660066"/>
                </a:solidFill>
                <a:latin typeface="Helvetica"/>
                <a:cs typeface="Helvetica"/>
              </a:rPr>
              <a:t>clastics</a:t>
            </a:r>
            <a:r>
              <a:rPr lang="en-US" altLang="ja-JP" dirty="0" smtClean="0">
                <a:solidFill>
                  <a:srgbClr val="660066"/>
                </a:solidFill>
                <a:latin typeface="Helvetica"/>
                <a:cs typeface="Helvetica"/>
              </a:rPr>
              <a:t>, metals) </a:t>
            </a:r>
          </a:p>
          <a:p>
            <a:pPr algn="ctr"/>
            <a:r>
              <a:rPr lang="en-US" altLang="ja-JP" dirty="0" smtClean="0">
                <a:solidFill>
                  <a:srgbClr val="660066"/>
                </a:solidFill>
                <a:latin typeface="Helvetica"/>
                <a:cs typeface="Helvetica"/>
              </a:rPr>
              <a:t>and interstitial chemistries (H</a:t>
            </a:r>
            <a:r>
              <a:rPr lang="en-US" altLang="ja-JP" baseline="-25000" dirty="0" smtClean="0">
                <a:solidFill>
                  <a:srgbClr val="660066"/>
                </a:solidFill>
                <a:latin typeface="Helvetica"/>
                <a:cs typeface="Helvetica"/>
              </a:rPr>
              <a:t>2</a:t>
            </a:r>
            <a:r>
              <a:rPr lang="en-US" altLang="ja-JP" dirty="0" smtClean="0">
                <a:solidFill>
                  <a:srgbClr val="660066"/>
                </a:solidFill>
                <a:latin typeface="Helvetica"/>
                <a:cs typeface="Helvetica"/>
              </a:rPr>
              <a:t>O, </a:t>
            </a:r>
            <a:r>
              <a:rPr lang="en-US" dirty="0" smtClean="0">
                <a:solidFill>
                  <a:srgbClr val="660066"/>
                </a:solidFill>
                <a:latin typeface="Helvetica"/>
                <a:cs typeface="Helvetica"/>
              </a:rPr>
              <a:t>CO, CO</a:t>
            </a:r>
            <a:r>
              <a:rPr lang="en-US" baseline="-25000" dirty="0" smtClean="0">
                <a:solidFill>
                  <a:srgbClr val="660066"/>
                </a:solidFill>
                <a:latin typeface="Helvetica"/>
                <a:cs typeface="Helvetica"/>
              </a:rPr>
              <a:t>2</a:t>
            </a:r>
            <a:r>
              <a:rPr lang="en-US" dirty="0" smtClean="0">
                <a:solidFill>
                  <a:srgbClr val="660066"/>
                </a:solidFill>
                <a:latin typeface="Helvetica"/>
                <a:cs typeface="Helvetica"/>
              </a:rPr>
              <a:t>, H</a:t>
            </a:r>
            <a:r>
              <a:rPr lang="en-US" baseline="-25000" dirty="0" smtClean="0">
                <a:solidFill>
                  <a:srgbClr val="660066"/>
                </a:solidFill>
                <a:latin typeface="Helvetica"/>
                <a:cs typeface="Helvetica"/>
              </a:rPr>
              <a:t>2</a:t>
            </a:r>
            <a:r>
              <a:rPr lang="en-US" dirty="0" smtClean="0">
                <a:solidFill>
                  <a:srgbClr val="660066"/>
                </a:solidFill>
                <a:latin typeface="Helvetica"/>
                <a:cs typeface="Helvetica"/>
              </a:rPr>
              <a:t>S, NH</a:t>
            </a:r>
            <a:r>
              <a:rPr lang="en-US" baseline="-25000" dirty="0" smtClean="0">
                <a:solidFill>
                  <a:srgbClr val="660066"/>
                </a:solidFill>
                <a:latin typeface="Helvetica"/>
                <a:cs typeface="Helvetica"/>
              </a:rPr>
              <a:t>3</a:t>
            </a:r>
            <a:r>
              <a:rPr lang="en-US" dirty="0" smtClean="0">
                <a:solidFill>
                  <a:srgbClr val="660066"/>
                </a:solidFill>
                <a:latin typeface="Helvetica"/>
                <a:cs typeface="Helvetica"/>
              </a:rPr>
              <a:t>)</a:t>
            </a:r>
            <a:endParaRPr kumimoji="1" lang="ja-JP" altLang="en-US" dirty="0">
              <a:solidFill>
                <a:srgbClr val="660066"/>
              </a:solidFill>
              <a:latin typeface="Helvetica"/>
              <a:cs typeface="Helvetica"/>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テキスト ボックス 3"/>
          <p:cNvSpPr txBox="1"/>
          <p:nvPr/>
        </p:nvSpPr>
        <p:spPr>
          <a:xfrm>
            <a:off x="558801" y="1524000"/>
            <a:ext cx="4064000" cy="4678204"/>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gn="just">
              <a:buFont typeface="Wingdings" charset="2"/>
              <a:buChar char="Ø"/>
            </a:pPr>
            <a:r>
              <a:rPr lang="en-US" altLang="ja-JP" i="1" dirty="0" smtClean="0">
                <a:latin typeface="Helvetica"/>
                <a:cs typeface="Helvetica"/>
              </a:rPr>
              <a:t>H. James Cleaves et al</a:t>
            </a:r>
            <a:r>
              <a:rPr lang="en-US" altLang="ja-JP" dirty="0" smtClean="0">
                <a:latin typeface="Helvetica"/>
                <a:cs typeface="Helvetica"/>
              </a:rPr>
              <a:t>.: </a:t>
            </a:r>
          </a:p>
          <a:p>
            <a:pPr algn="just"/>
            <a:r>
              <a:rPr lang="en-US" altLang="ja-JP" dirty="0" smtClean="0">
                <a:latin typeface="Helvetica"/>
                <a:cs typeface="Helvetica"/>
              </a:rPr>
              <a:t>  The action of an electric discharge on reduced gas mixtures such as H</a:t>
            </a:r>
            <a:r>
              <a:rPr lang="en-US" altLang="ja-JP" baseline="-25000" dirty="0" smtClean="0">
                <a:latin typeface="Helvetica"/>
                <a:cs typeface="Helvetica"/>
              </a:rPr>
              <a:t>2</a:t>
            </a:r>
            <a:r>
              <a:rPr lang="en-US" altLang="ja-JP" dirty="0" smtClean="0">
                <a:latin typeface="Helvetica"/>
                <a:cs typeface="Helvetica"/>
              </a:rPr>
              <a:t>O, CH</a:t>
            </a:r>
            <a:r>
              <a:rPr lang="en-US" altLang="ja-JP" baseline="-25000" dirty="0" smtClean="0">
                <a:latin typeface="Helvetica"/>
                <a:cs typeface="Helvetica"/>
              </a:rPr>
              <a:t>4</a:t>
            </a:r>
            <a:r>
              <a:rPr lang="en-US" altLang="ja-JP" dirty="0" smtClean="0">
                <a:latin typeface="Helvetica"/>
                <a:cs typeface="Helvetica"/>
              </a:rPr>
              <a:t> and NH</a:t>
            </a:r>
            <a:r>
              <a:rPr lang="en-US" altLang="ja-JP" baseline="-25000" dirty="0" smtClean="0">
                <a:latin typeface="Helvetica"/>
                <a:cs typeface="Helvetica"/>
              </a:rPr>
              <a:t>3</a:t>
            </a:r>
            <a:r>
              <a:rPr lang="en-US" altLang="ja-JP" dirty="0" smtClean="0">
                <a:latin typeface="Helvetica"/>
                <a:cs typeface="Helvetica"/>
              </a:rPr>
              <a:t> (or N</a:t>
            </a:r>
            <a:r>
              <a:rPr lang="en-US" altLang="ja-JP" baseline="-25000" dirty="0" smtClean="0">
                <a:latin typeface="Helvetica"/>
                <a:cs typeface="Helvetica"/>
              </a:rPr>
              <a:t>2</a:t>
            </a:r>
            <a:r>
              <a:rPr lang="en-US" altLang="ja-JP" dirty="0" smtClean="0">
                <a:latin typeface="Helvetica"/>
                <a:cs typeface="Helvetica"/>
              </a:rPr>
              <a:t>) results in the production of several biologically important organic compounds including amino acids.</a:t>
            </a:r>
            <a:r>
              <a:rPr lang="en-US" altLang="ja-JP" dirty="0" smtClean="0"/>
              <a:t> </a:t>
            </a:r>
          </a:p>
          <a:p>
            <a:pPr algn="just"/>
            <a:r>
              <a:rPr lang="en-US" altLang="ja-JP" sz="1400" dirty="0" smtClean="0">
                <a:latin typeface="Helvetica"/>
                <a:cs typeface="Helvetica"/>
              </a:rPr>
              <a:t>                         Orig. Life </a:t>
            </a:r>
            <a:r>
              <a:rPr lang="en-US" altLang="ja-JP" sz="1400" dirty="0" err="1" smtClean="0">
                <a:latin typeface="Helvetica"/>
                <a:cs typeface="Helvetica"/>
              </a:rPr>
              <a:t>Evol</a:t>
            </a:r>
            <a:r>
              <a:rPr lang="en-US" altLang="ja-JP" sz="1400" dirty="0" smtClean="0">
                <a:latin typeface="Helvetica"/>
                <a:cs typeface="Helvetica"/>
              </a:rPr>
              <a:t>. </a:t>
            </a:r>
            <a:r>
              <a:rPr lang="en-US" altLang="ja-JP" sz="1400" dirty="0" err="1" smtClean="0">
                <a:latin typeface="Helvetica"/>
                <a:cs typeface="Helvetica"/>
              </a:rPr>
              <a:t>Biosph</a:t>
            </a:r>
            <a:r>
              <a:rPr lang="en-US" altLang="ja-JP" sz="1400" dirty="0" smtClean="0">
                <a:latin typeface="Helvetica"/>
                <a:cs typeface="Helvetica"/>
              </a:rPr>
              <a:t>., 38, 2008. </a:t>
            </a:r>
          </a:p>
          <a:p>
            <a:pPr algn="just"/>
            <a:endParaRPr lang="en-US" altLang="ja-JP" dirty="0" smtClean="0">
              <a:latin typeface="Helvetica"/>
              <a:cs typeface="Helvetica"/>
            </a:endParaRPr>
          </a:p>
          <a:p>
            <a:pPr algn="just"/>
            <a:endParaRPr lang="en-US" altLang="ja-JP" dirty="0" smtClean="0">
              <a:latin typeface="Helvetica"/>
              <a:cs typeface="Helvetica"/>
            </a:endParaRPr>
          </a:p>
          <a:p>
            <a:pPr algn="just">
              <a:buFont typeface="Wingdings" charset="2"/>
              <a:buChar char="Ø"/>
            </a:pPr>
            <a:r>
              <a:rPr lang="en-US" altLang="ja-JP" i="1" dirty="0" err="1" smtClean="0">
                <a:latin typeface="Helvetica"/>
                <a:cs typeface="Helvetica"/>
              </a:rPr>
              <a:t>Feng</a:t>
            </a:r>
            <a:r>
              <a:rPr lang="en-US" altLang="ja-JP" i="1" dirty="0" smtClean="0">
                <a:latin typeface="Helvetica"/>
                <a:cs typeface="Helvetica"/>
              </a:rPr>
              <a:t> </a:t>
            </a:r>
            <a:r>
              <a:rPr lang="en-US" altLang="ja-JP" i="1" dirty="0" err="1" smtClean="0">
                <a:latin typeface="Helvetica"/>
                <a:cs typeface="Helvetica"/>
              </a:rPr>
              <a:t>Tian</a:t>
            </a:r>
            <a:r>
              <a:rPr lang="en-US" altLang="ja-JP" i="1" dirty="0" smtClean="0">
                <a:latin typeface="Helvetica"/>
                <a:cs typeface="Helvetica"/>
              </a:rPr>
              <a:t> et al.</a:t>
            </a:r>
            <a:r>
              <a:rPr lang="en-US" altLang="ja-JP" dirty="0" smtClean="0">
                <a:latin typeface="Helvetica"/>
                <a:cs typeface="Helvetica"/>
              </a:rPr>
              <a:t>: </a:t>
            </a:r>
          </a:p>
          <a:p>
            <a:pPr algn="just"/>
            <a:r>
              <a:rPr lang="en-US" altLang="ja-JP" dirty="0" smtClean="0">
                <a:latin typeface="Helvetica"/>
                <a:cs typeface="Helvetica"/>
              </a:rPr>
              <a:t>  The efficient production of organics in a hydrogen-rich early Earth’s atmosphere would have led to an organic soup in the oceans and ponds on the early Earth. </a:t>
            </a:r>
          </a:p>
          <a:p>
            <a:pPr algn="just"/>
            <a:r>
              <a:rPr lang="en-US" altLang="ja-JP" sz="1400" dirty="0" smtClean="0">
                <a:latin typeface="Helvetica"/>
                <a:cs typeface="Helvetica"/>
              </a:rPr>
              <a:t>                                              Science, 308, 2005.</a:t>
            </a:r>
          </a:p>
        </p:txBody>
      </p:sp>
      <p:sp>
        <p:nvSpPr>
          <p:cNvPr id="5" name="テキスト ボックス 4"/>
          <p:cNvSpPr txBox="1"/>
          <p:nvPr/>
        </p:nvSpPr>
        <p:spPr>
          <a:xfrm>
            <a:off x="558800" y="473557"/>
            <a:ext cx="8017933" cy="584776"/>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n-US" altLang="ja-JP" sz="3200" dirty="0" smtClean="0">
                <a:latin typeface="Helvetica"/>
                <a:cs typeface="Helvetica"/>
              </a:rPr>
              <a:t>Synthesis of organic compounds</a:t>
            </a:r>
            <a:endParaRPr kumimoji="1" lang="ja-JP" altLang="en-US" sz="3200" dirty="0">
              <a:latin typeface="Helvetica"/>
              <a:cs typeface="Helvetica"/>
            </a:endParaRPr>
          </a:p>
        </p:txBody>
      </p:sp>
      <p:pic>
        <p:nvPicPr>
          <p:cNvPr id="6" name="図 5" descr="256px-Methane-2D-stereo.svg.png"/>
          <p:cNvPicPr>
            <a:picLocks noChangeAspect="1"/>
          </p:cNvPicPr>
          <p:nvPr/>
        </p:nvPicPr>
        <p:blipFill>
          <a:blip r:embed="rId2"/>
          <a:stretch>
            <a:fillRect/>
          </a:stretch>
        </p:blipFill>
        <p:spPr>
          <a:xfrm>
            <a:off x="7772396" y="736600"/>
            <a:ext cx="643466" cy="643466"/>
          </a:xfrm>
          <a:prstGeom prst="rect">
            <a:avLst/>
          </a:prstGeom>
          <a:solidFill>
            <a:schemeClr val="bg1">
              <a:lumMod val="85000"/>
            </a:schemeClr>
          </a:solidFill>
          <a:ln>
            <a:solidFill>
              <a:schemeClr val="bg1"/>
            </a:solidFill>
          </a:ln>
        </p:spPr>
      </p:pic>
      <p:pic>
        <p:nvPicPr>
          <p:cNvPr id="7" name="図 6" descr="amino_000.gif"/>
          <p:cNvPicPr>
            <a:picLocks noChangeAspect="1"/>
          </p:cNvPicPr>
          <p:nvPr/>
        </p:nvPicPr>
        <p:blipFill>
          <a:blip r:embed="rId3"/>
          <a:stretch>
            <a:fillRect/>
          </a:stretch>
        </p:blipFill>
        <p:spPr>
          <a:xfrm>
            <a:off x="4762697" y="1536700"/>
            <a:ext cx="3814036" cy="4678204"/>
          </a:xfrm>
          <a:prstGeom prst="rect">
            <a:avLst/>
          </a:prstGeom>
          <a:solidFill>
            <a:schemeClr val="accent3">
              <a:lumMod val="75000"/>
            </a:schemeClr>
          </a:solidFill>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テキスト ボックス 3"/>
          <p:cNvSpPr txBox="1"/>
          <p:nvPr/>
        </p:nvSpPr>
        <p:spPr>
          <a:xfrm>
            <a:off x="558800" y="1626373"/>
            <a:ext cx="8017933" cy="4893648"/>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gn="just"/>
            <a:r>
              <a:rPr lang="ja-JP" altLang="en-US" sz="1600" dirty="0" smtClean="0">
                <a:latin typeface="Helvetica"/>
                <a:cs typeface="Helvetica"/>
              </a:rPr>
              <a:t>　　＞</a:t>
            </a:r>
            <a:r>
              <a:rPr lang="en-US" altLang="ja-JP" sz="1600" dirty="0" smtClean="0">
                <a:latin typeface="Helvetica"/>
                <a:cs typeface="Helvetica"/>
              </a:rPr>
              <a:t> An elucidation of how the diverse kinds and large </a:t>
            </a:r>
          </a:p>
          <a:p>
            <a:pPr algn="just"/>
            <a:r>
              <a:rPr lang="ja-JP" altLang="en-US" sz="1600" dirty="0" smtClean="0">
                <a:latin typeface="Helvetica"/>
                <a:cs typeface="Helvetica"/>
              </a:rPr>
              <a:t>　　　　</a:t>
            </a:r>
            <a:r>
              <a:rPr lang="en-US" altLang="ja-JP" sz="1600" dirty="0" smtClean="0">
                <a:latin typeface="Helvetica"/>
                <a:cs typeface="Helvetica"/>
              </a:rPr>
              <a:t>quantities of organic molecules necessary for life </a:t>
            </a:r>
          </a:p>
          <a:p>
            <a:pPr algn="just"/>
            <a:r>
              <a:rPr lang="ja-JP" altLang="en-US" sz="1600" dirty="0" smtClean="0">
                <a:latin typeface="Helvetica"/>
                <a:cs typeface="Helvetica"/>
              </a:rPr>
              <a:t>　　　　</a:t>
            </a:r>
            <a:r>
              <a:rPr lang="en-US" altLang="ja-JP" sz="1600" dirty="0" smtClean="0">
                <a:latin typeface="Helvetica"/>
                <a:cs typeface="Helvetica"/>
              </a:rPr>
              <a:t>came to exist on Earth, which is rational in terms </a:t>
            </a:r>
          </a:p>
          <a:p>
            <a:pPr algn="just"/>
            <a:r>
              <a:rPr lang="ja-JP" altLang="en-US" sz="1600" dirty="0" smtClean="0">
                <a:latin typeface="Helvetica"/>
                <a:cs typeface="Helvetica"/>
              </a:rPr>
              <a:t>　　　　</a:t>
            </a:r>
            <a:r>
              <a:rPr lang="en-US" altLang="ja-JP" sz="1600" dirty="0" smtClean="0">
                <a:latin typeface="Helvetica"/>
                <a:cs typeface="Helvetica"/>
              </a:rPr>
              <a:t>of the Earth’s history, is the first problem in explaining</a:t>
            </a:r>
            <a:r>
              <a:rPr lang="ja-JP" altLang="en-US" sz="1600" dirty="0" smtClean="0">
                <a:latin typeface="Helvetica"/>
                <a:cs typeface="Helvetica"/>
              </a:rPr>
              <a:t>　</a:t>
            </a:r>
            <a:r>
              <a:rPr lang="en-US" altLang="ja-JP" sz="1600" dirty="0" smtClean="0">
                <a:latin typeface="Helvetica"/>
                <a:cs typeface="Helvetica"/>
              </a:rPr>
              <a:t>the origin of life.</a:t>
            </a:r>
          </a:p>
          <a:p>
            <a:pPr algn="just"/>
            <a:endParaRPr lang="en-US" altLang="ja-JP" sz="1600" dirty="0" smtClean="0">
              <a:latin typeface="Helvetica"/>
              <a:cs typeface="Helvetica"/>
            </a:endParaRPr>
          </a:p>
          <a:p>
            <a:endParaRPr lang="en-US" altLang="ja-JP" sz="1600" dirty="0" smtClean="0">
              <a:latin typeface="Helvetica"/>
              <a:cs typeface="Helvetica"/>
            </a:endParaRPr>
          </a:p>
          <a:p>
            <a:pPr algn="just"/>
            <a:r>
              <a:rPr lang="en-US" altLang="ja-JP" sz="1600" dirty="0" smtClean="0">
                <a:latin typeface="Helvetica"/>
                <a:cs typeface="Helvetica"/>
              </a:rPr>
              <a:t>  </a:t>
            </a:r>
            <a:r>
              <a:rPr lang="en-US" altLang="ja-JP" dirty="0" smtClean="0">
                <a:latin typeface="Helvetica"/>
                <a:cs typeface="Helvetica"/>
              </a:rPr>
              <a:t>In 2006, on the basis of a consideration based on the view of the Earth at the end of the 20th century and preparatory experimental results, </a:t>
            </a:r>
            <a:r>
              <a:rPr lang="en-US" altLang="ja-JP" i="1" dirty="0" smtClean="0">
                <a:latin typeface="Helvetica"/>
                <a:cs typeface="Helvetica"/>
              </a:rPr>
              <a:t>H. </a:t>
            </a:r>
            <a:r>
              <a:rPr lang="en-US" altLang="ja-JP" i="1" dirty="0" err="1" smtClean="0">
                <a:latin typeface="Helvetica"/>
                <a:cs typeface="Helvetica"/>
              </a:rPr>
              <a:t>Nakazawa</a:t>
            </a:r>
            <a:r>
              <a:rPr lang="en-US" altLang="ja-JP" i="1" dirty="0" smtClean="0">
                <a:latin typeface="Helvetica"/>
                <a:cs typeface="Helvetica"/>
              </a:rPr>
              <a:t> </a:t>
            </a:r>
            <a:r>
              <a:rPr lang="en-US" altLang="ja-JP" dirty="0" smtClean="0">
                <a:latin typeface="Helvetica"/>
                <a:cs typeface="Helvetica"/>
              </a:rPr>
              <a:t>proposed a “big bang theory of organic molecules” which stated that “</a:t>
            </a:r>
            <a:r>
              <a:rPr lang="en-US" altLang="ja-JP" u="sng" dirty="0" smtClean="0">
                <a:latin typeface="Helvetica"/>
                <a:cs typeface="Helvetica"/>
              </a:rPr>
              <a:t>organic molecules formed in diverse kinds and large quantities as a result of the intense bombardment of the oceans of the early Earth by planetoids and meteorites</a:t>
            </a:r>
            <a:r>
              <a:rPr lang="en-US" altLang="ja-JP" dirty="0" smtClean="0">
                <a:latin typeface="Helvetica"/>
                <a:cs typeface="Helvetica"/>
              </a:rPr>
              <a:t>.” This is a new Japanese-originated scenario of the origin of organic molecules. </a:t>
            </a:r>
          </a:p>
          <a:p>
            <a:pPr algn="just"/>
            <a:r>
              <a:rPr lang="en-US" altLang="ja-JP" dirty="0" smtClean="0">
                <a:latin typeface="Helvetica"/>
                <a:cs typeface="Helvetica"/>
              </a:rPr>
              <a:t>  As grounds for this proposal, in the previous year, 2005, </a:t>
            </a:r>
            <a:r>
              <a:rPr lang="en-US" altLang="ja-JP" i="1" dirty="0" smtClean="0">
                <a:latin typeface="Helvetica"/>
                <a:cs typeface="Helvetica"/>
              </a:rPr>
              <a:t>H. </a:t>
            </a:r>
            <a:r>
              <a:rPr lang="en-US" altLang="ja-JP" i="1" dirty="0" err="1" smtClean="0">
                <a:latin typeface="Helvetica"/>
                <a:cs typeface="Helvetica"/>
              </a:rPr>
              <a:t>Nakazawa</a:t>
            </a:r>
            <a:r>
              <a:rPr lang="en-US" altLang="ja-JP" i="1" dirty="0" smtClean="0">
                <a:latin typeface="Helvetica"/>
                <a:cs typeface="Helvetica"/>
              </a:rPr>
              <a:t> </a:t>
            </a:r>
            <a:r>
              <a:rPr lang="en-US" altLang="ja-JP" dirty="0" smtClean="0">
                <a:latin typeface="Helvetica"/>
                <a:cs typeface="Helvetica"/>
              </a:rPr>
              <a:t>and his colleagues demonstrated that ammonia, which is a precursor of the amino acids, forms in large quantity when a shock wave is applied to nitrogen, water, and iron, these being the representative components of the primeval atmosphere, oceans, and meteorites.</a:t>
            </a:r>
            <a:r>
              <a:rPr lang="ja-JP" altLang="en-US" dirty="0" smtClean="0">
                <a:latin typeface="Helvetica"/>
                <a:cs typeface="Helvetica"/>
              </a:rPr>
              <a:t>　　</a:t>
            </a:r>
            <a:endParaRPr lang="en-US" altLang="ja-JP" dirty="0" smtClean="0">
              <a:latin typeface="Helvetica"/>
              <a:cs typeface="Helvetica"/>
            </a:endParaRPr>
          </a:p>
        </p:txBody>
      </p:sp>
      <p:sp>
        <p:nvSpPr>
          <p:cNvPr id="5" name="テキスト ボックス 4"/>
          <p:cNvSpPr txBox="1"/>
          <p:nvPr/>
        </p:nvSpPr>
        <p:spPr>
          <a:xfrm>
            <a:off x="558800" y="473557"/>
            <a:ext cx="8017933" cy="584776"/>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n-US" altLang="ja-JP" sz="3200" dirty="0" smtClean="0">
                <a:latin typeface="Helvetica"/>
                <a:cs typeface="Helvetica"/>
              </a:rPr>
              <a:t>A big bang theory of organic molecules</a:t>
            </a:r>
            <a:endParaRPr kumimoji="1" lang="ja-JP" altLang="en-US" sz="3200" dirty="0">
              <a:latin typeface="Helvetica"/>
              <a:cs typeface="Helvetica"/>
            </a:endParaRPr>
          </a:p>
        </p:txBody>
      </p:sp>
      <p:pic>
        <p:nvPicPr>
          <p:cNvPr id="6" name="図 5" descr="隕石衝突.jpg"/>
          <p:cNvPicPr>
            <a:picLocks noChangeAspect="1"/>
          </p:cNvPicPr>
          <p:nvPr/>
        </p:nvPicPr>
        <p:blipFill>
          <a:blip r:embed="rId2"/>
          <a:stretch>
            <a:fillRect/>
          </a:stretch>
        </p:blipFill>
        <p:spPr>
          <a:xfrm>
            <a:off x="6002866" y="1253303"/>
            <a:ext cx="2319867" cy="1108896"/>
          </a:xfrm>
          <a:prstGeom prst="rect">
            <a:avLst/>
          </a:prstGeom>
        </p:spPr>
      </p:pic>
      <p:sp>
        <p:nvSpPr>
          <p:cNvPr id="7" name="テキスト ボックス 6"/>
          <p:cNvSpPr txBox="1"/>
          <p:nvPr/>
        </p:nvSpPr>
        <p:spPr>
          <a:xfrm>
            <a:off x="1646767" y="2751434"/>
            <a:ext cx="6104466" cy="307777"/>
          </a:xfrm>
          <a:prstGeom prst="rect">
            <a:avLst/>
          </a:prstGeom>
          <a:noFill/>
        </p:spPr>
        <p:txBody>
          <a:bodyPr wrap="square" rtlCol="0">
            <a:spAutoFit/>
          </a:bodyPr>
          <a:lstStyle/>
          <a:p>
            <a:r>
              <a:rPr kumimoji="1" lang="ja-JP" altLang="en-US" sz="1400" b="1" dirty="0" smtClean="0"/>
              <a:t>生命を創成するに足る十分かつ多様な有機分子は如何にして創成されたか</a:t>
            </a:r>
            <a:r>
              <a:rPr kumimoji="1" lang="en-US" altLang="ja-JP" sz="1400" b="1" dirty="0" smtClean="0"/>
              <a:t>?</a:t>
            </a:r>
            <a:endParaRPr kumimoji="1" lang="ja-JP" altLang="en-US" sz="1400" b="1"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テキスト ボックス 4"/>
          <p:cNvSpPr txBox="1"/>
          <p:nvPr/>
        </p:nvSpPr>
        <p:spPr>
          <a:xfrm>
            <a:off x="558800" y="371957"/>
            <a:ext cx="8017933" cy="584776"/>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n-US" altLang="ja-JP" sz="3200" dirty="0" smtClean="0">
                <a:latin typeface="Helvetica"/>
                <a:cs typeface="Helvetica"/>
              </a:rPr>
              <a:t>The origin of organic molecules</a:t>
            </a:r>
            <a:endParaRPr kumimoji="1" lang="ja-JP" altLang="en-US" sz="3200" dirty="0">
              <a:latin typeface="Helvetica"/>
              <a:cs typeface="Helvetica"/>
            </a:endParaRPr>
          </a:p>
        </p:txBody>
      </p:sp>
      <p:pic>
        <p:nvPicPr>
          <p:cNvPr id="8" name="図 7" descr="220px-Blacksmoker_in_Atlantic_Ocean.jpg"/>
          <p:cNvPicPr>
            <a:picLocks noChangeAspect="1"/>
          </p:cNvPicPr>
          <p:nvPr/>
        </p:nvPicPr>
        <p:blipFill>
          <a:blip r:embed="rId2"/>
          <a:stretch>
            <a:fillRect/>
          </a:stretch>
        </p:blipFill>
        <p:spPr>
          <a:xfrm>
            <a:off x="5700286" y="1623821"/>
            <a:ext cx="1597981" cy="2353396"/>
          </a:xfrm>
          <a:prstGeom prst="rect">
            <a:avLst/>
          </a:prstGeom>
        </p:spPr>
      </p:pic>
      <p:pic>
        <p:nvPicPr>
          <p:cNvPr id="9" name="図 8" descr="350px-Miller-Urey_experiment_JP.png"/>
          <p:cNvPicPr>
            <a:picLocks noChangeAspect="1"/>
          </p:cNvPicPr>
          <p:nvPr/>
        </p:nvPicPr>
        <p:blipFill>
          <a:blip r:embed="rId3"/>
          <a:stretch>
            <a:fillRect/>
          </a:stretch>
        </p:blipFill>
        <p:spPr>
          <a:xfrm>
            <a:off x="1397000" y="1487763"/>
            <a:ext cx="2933700" cy="2489454"/>
          </a:xfrm>
          <a:prstGeom prst="rect">
            <a:avLst/>
          </a:prstGeom>
        </p:spPr>
      </p:pic>
      <p:sp>
        <p:nvSpPr>
          <p:cNvPr id="6" name="テキスト ボックス 5"/>
          <p:cNvSpPr txBox="1"/>
          <p:nvPr/>
        </p:nvSpPr>
        <p:spPr>
          <a:xfrm>
            <a:off x="558800" y="4167717"/>
            <a:ext cx="8017933" cy="2308324"/>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ja-JP" altLang="en-US" dirty="0" smtClean="0">
                <a:latin typeface="Helvetica"/>
                <a:cs typeface="Helvetica"/>
              </a:rPr>
              <a:t>＞</a:t>
            </a:r>
            <a:r>
              <a:rPr lang="en-US" altLang="ja-JP" dirty="0" smtClean="0">
                <a:latin typeface="Helvetica"/>
                <a:cs typeface="Helvetica"/>
              </a:rPr>
              <a:t> </a:t>
            </a:r>
            <a:r>
              <a:rPr lang="en-US" altLang="ja-JP" sz="1700" b="1" dirty="0" smtClean="0">
                <a:latin typeface="Helvetica"/>
                <a:cs typeface="Helvetica"/>
              </a:rPr>
              <a:t>Organic Molecules Formed by Bombardment of Oceans by Meteorites</a:t>
            </a:r>
            <a:r>
              <a:rPr lang="en-US" sz="1700" b="1" dirty="0" smtClean="0">
                <a:latin typeface="Helvetica"/>
                <a:cs typeface="Helvetica"/>
              </a:rPr>
              <a:t>:</a:t>
            </a:r>
            <a:endParaRPr lang="ja-JP" altLang="en-US" sz="1700" b="1" dirty="0" smtClean="0">
              <a:latin typeface="Helvetica"/>
              <a:cs typeface="Helvetica"/>
            </a:endParaRPr>
          </a:p>
          <a:p>
            <a:pPr algn="just"/>
            <a:r>
              <a:rPr lang="en-US" altLang="ja-JP" b="1" dirty="0" smtClean="0">
                <a:latin typeface="Helvetica"/>
                <a:cs typeface="Helvetica"/>
              </a:rPr>
              <a:t>  </a:t>
            </a:r>
          </a:p>
          <a:p>
            <a:pPr algn="just"/>
            <a:r>
              <a:rPr lang="en-US" altLang="ja-JP" dirty="0" smtClean="0">
                <a:latin typeface="Helvetica"/>
                <a:cs typeface="Helvetica"/>
              </a:rPr>
              <a:t>  Organic molecules formed in diverse kinds and large quantities as a result of the intense bombardment of the oceans of the early Earth by planetoids and meteorites. </a:t>
            </a:r>
          </a:p>
          <a:p>
            <a:pPr algn="ctr"/>
            <a:r>
              <a:rPr lang="en-US" altLang="ja-JP" b="1" dirty="0" smtClean="0">
                <a:latin typeface="Helvetica"/>
                <a:cs typeface="Helvetica"/>
              </a:rPr>
              <a:t>↓</a:t>
            </a:r>
          </a:p>
          <a:p>
            <a:pPr algn="ctr"/>
            <a:r>
              <a:rPr lang="en-US" altLang="ja-JP" dirty="0" smtClean="0">
                <a:latin typeface="Helvetica"/>
                <a:cs typeface="Helvetica"/>
              </a:rPr>
              <a:t>Transient stages between the molecular chaos and a self-replicating </a:t>
            </a:r>
            <a:r>
              <a:rPr lang="en-US" altLang="ja-JP" dirty="0" err="1" smtClean="0">
                <a:latin typeface="Helvetica"/>
                <a:cs typeface="Helvetica"/>
              </a:rPr>
              <a:t>hypercycle</a:t>
            </a:r>
            <a:r>
              <a:rPr lang="en-US" altLang="ja-JP" dirty="0" smtClean="0">
                <a:latin typeface="Helvetica"/>
                <a:cs typeface="Helvetica"/>
              </a:rPr>
              <a:t> in a </a:t>
            </a:r>
            <a:r>
              <a:rPr lang="en-US" altLang="ja-JP" dirty="0" err="1" smtClean="0">
                <a:latin typeface="Helvetica"/>
                <a:cs typeface="Helvetica"/>
              </a:rPr>
              <a:t>prebiotic</a:t>
            </a:r>
            <a:r>
              <a:rPr lang="en-US" altLang="ja-JP" dirty="0" smtClean="0">
                <a:latin typeface="Helvetica"/>
                <a:cs typeface="Helvetica"/>
              </a:rPr>
              <a:t> soup.</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テキスト ボックス 3"/>
          <p:cNvSpPr txBox="1"/>
          <p:nvPr/>
        </p:nvSpPr>
        <p:spPr>
          <a:xfrm>
            <a:off x="558800" y="3285067"/>
            <a:ext cx="8017933" cy="1477328"/>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n-US" altLang="ja-JP" dirty="0" smtClean="0">
                <a:latin typeface="Helvetica"/>
                <a:cs typeface="Helvetica"/>
              </a:rPr>
              <a:t>Organic molecules formed by bombardment of oceans by meteorites</a:t>
            </a:r>
            <a:endParaRPr lang="ja-JP" altLang="en-US" dirty="0" smtClean="0">
              <a:latin typeface="Helvetica"/>
              <a:cs typeface="Helvetica"/>
            </a:endParaRPr>
          </a:p>
          <a:p>
            <a:pPr algn="ctr"/>
            <a:r>
              <a:rPr lang="en-US" altLang="ja-JP" dirty="0" smtClean="0">
                <a:latin typeface="Helvetica"/>
                <a:cs typeface="Helvetica"/>
              </a:rPr>
              <a:t>  </a:t>
            </a:r>
          </a:p>
          <a:p>
            <a:pPr algn="ctr"/>
            <a:r>
              <a:rPr lang="en-US" altLang="ja-JP" dirty="0" smtClean="0">
                <a:latin typeface="Helvetica"/>
                <a:cs typeface="Helvetica"/>
              </a:rPr>
              <a:t>     Asteroid collision</a:t>
            </a:r>
          </a:p>
          <a:p>
            <a:pPr algn="ctr"/>
            <a:r>
              <a:rPr lang="en-US" altLang="ja-JP" dirty="0" smtClean="0">
                <a:latin typeface="Helvetica"/>
                <a:cs typeface="Helvetica"/>
              </a:rPr>
              <a:t>     ↓</a:t>
            </a:r>
          </a:p>
          <a:p>
            <a:pPr algn="ctr"/>
            <a:r>
              <a:rPr lang="en-US" altLang="ja-JP" dirty="0" smtClean="0">
                <a:latin typeface="Helvetica"/>
                <a:cs typeface="Helvetica"/>
              </a:rPr>
              <a:t>Fe, Ni, amorphous carbon, H</a:t>
            </a:r>
            <a:r>
              <a:rPr lang="en-US" altLang="ja-JP" baseline="-25000" dirty="0" smtClean="0">
                <a:latin typeface="Helvetica"/>
                <a:cs typeface="Helvetica"/>
              </a:rPr>
              <a:t>2</a:t>
            </a:r>
            <a:r>
              <a:rPr lang="en-US" altLang="ja-JP" dirty="0" smtClean="0">
                <a:latin typeface="Helvetica"/>
                <a:cs typeface="Helvetica"/>
              </a:rPr>
              <a:t>O, N</a:t>
            </a:r>
            <a:r>
              <a:rPr lang="en-US" altLang="ja-JP" baseline="-25000" dirty="0" smtClean="0">
                <a:latin typeface="Helvetica"/>
                <a:cs typeface="Helvetica"/>
              </a:rPr>
              <a:t>2</a:t>
            </a:r>
            <a:r>
              <a:rPr lang="en-US" altLang="ja-JP" dirty="0" smtClean="0">
                <a:latin typeface="Helvetica"/>
                <a:cs typeface="Helvetica"/>
              </a:rPr>
              <a:t> → Carboxylic acids, amine, </a:t>
            </a:r>
            <a:r>
              <a:rPr lang="en-US" altLang="ja-JP" dirty="0" err="1" smtClean="0">
                <a:latin typeface="Helvetica"/>
                <a:cs typeface="Helvetica"/>
              </a:rPr>
              <a:t>glycine</a:t>
            </a:r>
            <a:r>
              <a:rPr lang="en-US" altLang="ja-JP" dirty="0" smtClean="0">
                <a:latin typeface="Helvetica"/>
                <a:cs typeface="Helvetica"/>
              </a:rPr>
              <a:t>  </a:t>
            </a:r>
          </a:p>
        </p:txBody>
      </p:sp>
      <p:sp>
        <p:nvSpPr>
          <p:cNvPr id="5" name="テキスト ボックス 4"/>
          <p:cNvSpPr txBox="1"/>
          <p:nvPr/>
        </p:nvSpPr>
        <p:spPr>
          <a:xfrm>
            <a:off x="558800" y="371957"/>
            <a:ext cx="8017933" cy="584776"/>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n-US" altLang="ja-JP" sz="3200" dirty="0" smtClean="0">
                <a:latin typeface="Helvetica"/>
                <a:cs typeface="Helvetica"/>
              </a:rPr>
              <a:t>The origin of organic molecules</a:t>
            </a:r>
            <a:endParaRPr kumimoji="1" lang="ja-JP" altLang="en-US" sz="3200" dirty="0">
              <a:latin typeface="Helvetica"/>
              <a:cs typeface="Helvetica"/>
            </a:endParaRPr>
          </a:p>
        </p:txBody>
      </p:sp>
      <p:pic>
        <p:nvPicPr>
          <p:cNvPr id="6" name="図 5" descr="Asteroid_hit.jpg"/>
          <p:cNvPicPr>
            <a:picLocks noChangeAspect="1"/>
          </p:cNvPicPr>
          <p:nvPr/>
        </p:nvPicPr>
        <p:blipFill>
          <a:blip r:embed="rId2"/>
          <a:stretch>
            <a:fillRect/>
          </a:stretch>
        </p:blipFill>
        <p:spPr>
          <a:xfrm>
            <a:off x="558800" y="1144629"/>
            <a:ext cx="2878667" cy="2015067"/>
          </a:xfrm>
          <a:prstGeom prst="rect">
            <a:avLst/>
          </a:prstGeom>
        </p:spPr>
      </p:pic>
      <p:sp>
        <p:nvSpPr>
          <p:cNvPr id="8" name="テキスト ボックス 7"/>
          <p:cNvSpPr txBox="1"/>
          <p:nvPr/>
        </p:nvSpPr>
        <p:spPr>
          <a:xfrm>
            <a:off x="929217" y="5562600"/>
            <a:ext cx="3801533" cy="523220"/>
          </a:xfrm>
          <a:prstGeom prst="rect">
            <a:avLst/>
          </a:prstGeom>
          <a:ln w="25400" cap="flat" cmpd="sng" algn="ctr">
            <a:solidFill>
              <a:schemeClr val="accent3"/>
            </a:solidFill>
            <a:prstDash val="solid"/>
            <a:round/>
            <a:headEnd type="none" w="med" len="med"/>
            <a:tailEnd type="none" w="med" len="med"/>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ja-JP" altLang="en-US" sz="1400" dirty="0" smtClean="0">
                <a:latin typeface="+mj-ea"/>
                <a:ea typeface="+mj-ea"/>
              </a:rPr>
              <a:t>要件１：大量の低分子有機化合物が絶えず生成</a:t>
            </a:r>
            <a:endParaRPr lang="en-US" altLang="ja-JP" sz="1400" dirty="0" smtClean="0">
              <a:latin typeface="+mj-ea"/>
              <a:ea typeface="+mj-ea"/>
            </a:endParaRPr>
          </a:p>
          <a:p>
            <a:r>
              <a:rPr kumimoji="1" lang="ja-JP" altLang="en-US" sz="1400" dirty="0" smtClean="0">
                <a:latin typeface="+mj-ea"/>
                <a:ea typeface="+mj-ea"/>
              </a:rPr>
              <a:t>要件２：生成した有機化合物が保存される条件</a:t>
            </a:r>
            <a:endParaRPr kumimoji="1" lang="ja-JP" altLang="en-US" sz="1400" dirty="0">
              <a:latin typeface="+mj-ea"/>
              <a:ea typeface="+mj-ea"/>
            </a:endParaRPr>
          </a:p>
        </p:txBody>
      </p:sp>
      <p:cxnSp>
        <p:nvCxnSpPr>
          <p:cNvPr id="10" name="曲線コネクタ 9"/>
          <p:cNvCxnSpPr/>
          <p:nvPr/>
        </p:nvCxnSpPr>
        <p:spPr>
          <a:xfrm flipV="1">
            <a:off x="4730750" y="4716229"/>
            <a:ext cx="740835" cy="1061814"/>
          </a:xfrm>
          <a:prstGeom prst="curvedConnector2">
            <a:avLst/>
          </a:prstGeom>
          <a:ln w="12700" cap="flat" cmpd="sng" algn="ctr">
            <a:solidFill>
              <a:schemeClr val="tx1"/>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12" name="テキスト ボックス 11"/>
          <p:cNvSpPr txBox="1"/>
          <p:nvPr/>
        </p:nvSpPr>
        <p:spPr>
          <a:xfrm>
            <a:off x="5880100" y="5778043"/>
            <a:ext cx="2696633" cy="307777"/>
          </a:xfrm>
          <a:prstGeom prst="rect">
            <a:avLst/>
          </a:prstGeom>
          <a:ln w="25400" cap="flat" cmpd="sng" algn="ctr">
            <a:solidFill>
              <a:schemeClr val="accent3"/>
            </a:solidFill>
            <a:prstDash val="solid"/>
            <a:round/>
            <a:headEnd type="none" w="med" len="med"/>
            <a:tailEnd type="none" w="med" len="med"/>
          </a:ln>
        </p:spPr>
        <p:style>
          <a:lnRef idx="2">
            <a:schemeClr val="accent3"/>
          </a:lnRef>
          <a:fillRef idx="1">
            <a:schemeClr val="lt1"/>
          </a:fillRef>
          <a:effectRef idx="0">
            <a:schemeClr val="accent3"/>
          </a:effectRef>
          <a:fontRef idx="minor">
            <a:schemeClr val="dk1"/>
          </a:fontRef>
        </p:style>
        <p:txBody>
          <a:bodyPr wrap="square" rtlCol="0">
            <a:spAutoFit/>
          </a:bodyPr>
          <a:lstStyle/>
          <a:p>
            <a:r>
              <a:rPr kumimoji="1" lang="ja-JP" altLang="en-US" sz="1400" dirty="0" smtClean="0">
                <a:latin typeface="+mj-ea"/>
                <a:ea typeface="+mj-ea"/>
              </a:rPr>
              <a:t>大規模・急激堆積作用</a:t>
            </a:r>
            <a:r>
              <a:rPr kumimoji="1" lang="en-US" altLang="ja-JP" sz="1400" dirty="0" smtClean="0">
                <a:latin typeface="+mj-ea"/>
                <a:ea typeface="+mj-ea"/>
              </a:rPr>
              <a:t>/</a:t>
            </a:r>
            <a:r>
              <a:rPr kumimoji="1" lang="ja-JP" altLang="en-US" sz="1400" dirty="0" smtClean="0">
                <a:latin typeface="+mj-ea"/>
                <a:ea typeface="+mj-ea"/>
              </a:rPr>
              <a:t>埋積作用</a:t>
            </a:r>
            <a:endParaRPr kumimoji="1" lang="ja-JP" altLang="en-US" sz="1400" dirty="0">
              <a:latin typeface="+mj-ea"/>
              <a:ea typeface="+mj-ea"/>
            </a:endParaRPr>
          </a:p>
        </p:txBody>
      </p:sp>
      <p:cxnSp>
        <p:nvCxnSpPr>
          <p:cNvPr id="16" name="曲線コネクタ 9"/>
          <p:cNvCxnSpPr>
            <a:stCxn id="12" idx="1"/>
          </p:cNvCxnSpPr>
          <p:nvPr/>
        </p:nvCxnSpPr>
        <p:spPr>
          <a:xfrm rot="10800000">
            <a:off x="4730750" y="4716230"/>
            <a:ext cx="1149350" cy="1215703"/>
          </a:xfrm>
          <a:prstGeom prst="curvedConnector2">
            <a:avLst/>
          </a:prstGeom>
          <a:ln w="12700" cap="flat" cmpd="sng" algn="ctr">
            <a:solidFill>
              <a:schemeClr val="tx1"/>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pic>
        <p:nvPicPr>
          <p:cNvPr id="13" name="図 12" descr="120px-Carboxylic-acid.svg.png"/>
          <p:cNvPicPr>
            <a:picLocks noChangeAspect="1"/>
          </p:cNvPicPr>
          <p:nvPr/>
        </p:nvPicPr>
        <p:blipFill>
          <a:blip r:embed="rId3"/>
          <a:stretch>
            <a:fillRect/>
          </a:stretch>
        </p:blipFill>
        <p:spPr>
          <a:xfrm>
            <a:off x="5842498" y="4776658"/>
            <a:ext cx="660959" cy="528766"/>
          </a:xfrm>
          <a:prstGeom prst="rect">
            <a:avLst/>
          </a:prstGeom>
        </p:spPr>
      </p:pic>
      <p:pic>
        <p:nvPicPr>
          <p:cNvPr id="14" name="図 13" descr="220px-Amine-2D-general.png"/>
          <p:cNvPicPr>
            <a:picLocks noChangeAspect="1"/>
          </p:cNvPicPr>
          <p:nvPr/>
        </p:nvPicPr>
        <p:blipFill>
          <a:blip r:embed="rId4"/>
          <a:stretch>
            <a:fillRect/>
          </a:stretch>
        </p:blipFill>
        <p:spPr>
          <a:xfrm>
            <a:off x="6511924" y="4796269"/>
            <a:ext cx="855069" cy="509155"/>
          </a:xfrm>
          <a:prstGeom prst="rect">
            <a:avLst/>
          </a:prstGeom>
        </p:spPr>
      </p:pic>
      <p:pic>
        <p:nvPicPr>
          <p:cNvPr id="15" name="図 14" descr="125px-Glycine-2D-skeletal.png"/>
          <p:cNvPicPr>
            <a:picLocks noChangeAspect="1"/>
          </p:cNvPicPr>
          <p:nvPr/>
        </p:nvPicPr>
        <p:blipFill>
          <a:blip r:embed="rId5"/>
          <a:stretch>
            <a:fillRect/>
          </a:stretch>
        </p:blipFill>
        <p:spPr>
          <a:xfrm>
            <a:off x="7474134" y="4793151"/>
            <a:ext cx="889363" cy="512273"/>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図 3" descr="Impact class-2 のコピー.ai"/>
          <p:cNvPicPr>
            <a:picLocks noChangeAspect="1"/>
          </p:cNvPicPr>
          <p:nvPr/>
        </p:nvPicPr>
        <mc:AlternateContent>
          <mc:Choice xmlns:ma="http://schemas.microsoft.com/office/mac/drawingml/2008/main" Requires="ma">
            <p:blipFill>
              <a:blip r:embed="rId2"/>
              <a:stretch>
                <a:fillRect/>
              </a:stretch>
            </p:blipFill>
          </mc:Choice>
          <mc:Fallback>
            <p:blipFill>
              <a:blip r:embed="rId3"/>
              <a:stretch>
                <a:fillRect/>
              </a:stretch>
            </p:blipFill>
          </mc:Fallback>
        </mc:AlternateContent>
        <p:spPr>
          <a:xfrm>
            <a:off x="0" y="198192"/>
            <a:ext cx="9144000" cy="6461615"/>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テキスト ボックス 3"/>
          <p:cNvSpPr txBox="1"/>
          <p:nvPr/>
        </p:nvSpPr>
        <p:spPr>
          <a:xfrm>
            <a:off x="372533" y="379036"/>
            <a:ext cx="8415867" cy="2800766"/>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gn="just"/>
            <a:r>
              <a:rPr lang="ja-JP" altLang="en-US" sz="1600" dirty="0" smtClean="0">
                <a:latin typeface="+mj-ea"/>
                <a:ea typeface="+mj-ea"/>
                <a:cs typeface="Helvetica"/>
              </a:rPr>
              <a:t>有機物表面代謝説</a:t>
            </a:r>
            <a:endParaRPr lang="en-US" altLang="ja-JP" sz="1600" dirty="0" smtClean="0">
              <a:latin typeface="+mj-ea"/>
              <a:ea typeface="+mj-ea"/>
              <a:cs typeface="Helvetica"/>
            </a:endParaRPr>
          </a:p>
          <a:p>
            <a:pPr algn="just"/>
            <a:r>
              <a:rPr lang="ja-JP" altLang="en-US" sz="1600" dirty="0" smtClean="0">
                <a:latin typeface="+mj-ea"/>
                <a:ea typeface="+mj-ea"/>
                <a:cs typeface="Helvetica"/>
              </a:rPr>
              <a:t>・ジョン・バーナル（</a:t>
            </a:r>
            <a:r>
              <a:rPr lang="en-US" altLang="ja-JP" sz="1600" dirty="0" smtClean="0">
                <a:latin typeface="+mj-ea"/>
                <a:ea typeface="+mj-ea"/>
                <a:cs typeface="Helvetica"/>
              </a:rPr>
              <a:t>1959</a:t>
            </a:r>
            <a:r>
              <a:rPr lang="ja-JP" altLang="en-US" sz="1600" dirty="0" smtClean="0">
                <a:latin typeface="+mj-ea"/>
                <a:ea typeface="+mj-ea"/>
                <a:cs typeface="Helvetica"/>
              </a:rPr>
              <a:t>年）による「粘土説」の提唱：</a:t>
            </a:r>
            <a:endParaRPr lang="en-US" altLang="ja-JP" sz="1600" dirty="0" smtClean="0">
              <a:latin typeface="+mj-ea"/>
              <a:ea typeface="+mj-ea"/>
              <a:cs typeface="Helvetica"/>
            </a:endParaRPr>
          </a:p>
          <a:p>
            <a:pPr algn="just"/>
            <a:r>
              <a:rPr lang="ja-JP" altLang="ja-JP" sz="1600" dirty="0" smtClean="0">
                <a:latin typeface="+mj-ea"/>
                <a:ea typeface="+mj-ea"/>
                <a:cs typeface="Helvetica"/>
              </a:rPr>
              <a:t>　</a:t>
            </a:r>
            <a:r>
              <a:rPr lang="ja-JP" altLang="en-US" sz="1600" dirty="0" smtClean="0">
                <a:latin typeface="+mj-ea"/>
                <a:ea typeface="+mj-ea"/>
                <a:cs typeface="Helvetica"/>
              </a:rPr>
              <a:t>　何らかの界面は化学反応が起き易くなっており、化学反応の触媒としての機能を界面が有し、</a:t>
            </a:r>
            <a:endParaRPr lang="en-US" altLang="ja-JP" sz="1600" dirty="0" smtClean="0">
              <a:latin typeface="+mj-ea"/>
              <a:ea typeface="+mj-ea"/>
              <a:cs typeface="Helvetica"/>
            </a:endParaRPr>
          </a:p>
          <a:p>
            <a:pPr algn="just"/>
            <a:r>
              <a:rPr lang="ja-JP" altLang="en-US" sz="1600" dirty="0" smtClean="0">
                <a:latin typeface="+mj-ea"/>
                <a:ea typeface="+mj-ea"/>
                <a:cs typeface="Helvetica"/>
              </a:rPr>
              <a:t>　粘土の界面上でアミノ酸重合反応が起きる。</a:t>
            </a:r>
            <a:endParaRPr lang="en-US" altLang="ja-JP" sz="1600" dirty="0" smtClean="0">
              <a:latin typeface="+mj-ea"/>
              <a:ea typeface="+mj-ea"/>
              <a:cs typeface="Helvetica"/>
            </a:endParaRPr>
          </a:p>
          <a:p>
            <a:pPr algn="just"/>
            <a:r>
              <a:rPr lang="ja-JP" altLang="en-US" sz="1600" dirty="0" smtClean="0">
                <a:latin typeface="+mj-ea"/>
                <a:ea typeface="+mj-ea"/>
                <a:cs typeface="Helvetica"/>
              </a:rPr>
              <a:t>・ギュンター・ヴェヒターショイザー（</a:t>
            </a:r>
            <a:r>
              <a:rPr lang="en-US" altLang="ja-JP" sz="1600" dirty="0" smtClean="0">
                <a:latin typeface="+mj-ea"/>
                <a:ea typeface="+mj-ea"/>
                <a:cs typeface="Helvetica"/>
              </a:rPr>
              <a:t>1988</a:t>
            </a:r>
            <a:r>
              <a:rPr lang="ja-JP" altLang="en-US" sz="1600" dirty="0" smtClean="0">
                <a:latin typeface="+mj-ea"/>
                <a:ea typeface="+mj-ea"/>
                <a:cs typeface="Helvetica"/>
              </a:rPr>
              <a:t>年）による</a:t>
            </a:r>
            <a:r>
              <a:rPr lang="en-US" altLang="ja-JP" sz="1600" dirty="0" smtClean="0">
                <a:latin typeface="+mj-ea"/>
                <a:ea typeface="+mj-ea"/>
                <a:cs typeface="Helvetica"/>
              </a:rPr>
              <a:t>『</a:t>
            </a:r>
            <a:r>
              <a:rPr lang="ja-JP" altLang="en-US" sz="1600" dirty="0" smtClean="0">
                <a:latin typeface="+mj-ea"/>
                <a:ea typeface="+mj-ea"/>
                <a:cs typeface="Helvetica"/>
              </a:rPr>
              <a:t>表面代謝説</a:t>
            </a:r>
            <a:r>
              <a:rPr lang="en-US" altLang="ja-JP" sz="1600" dirty="0" smtClean="0">
                <a:latin typeface="+mj-ea"/>
                <a:ea typeface="+mj-ea"/>
                <a:cs typeface="Helvetica"/>
              </a:rPr>
              <a:t>』</a:t>
            </a:r>
            <a:r>
              <a:rPr lang="ja-JP" altLang="en-US" sz="1600" dirty="0" smtClean="0">
                <a:latin typeface="+mj-ea"/>
                <a:ea typeface="+mj-ea"/>
                <a:cs typeface="Helvetica"/>
              </a:rPr>
              <a:t>の提唱：</a:t>
            </a:r>
            <a:endParaRPr lang="en-US" altLang="ja-JP" sz="1600" dirty="0" smtClean="0">
              <a:latin typeface="+mj-ea"/>
              <a:ea typeface="+mj-ea"/>
              <a:cs typeface="Helvetica"/>
            </a:endParaRPr>
          </a:p>
          <a:p>
            <a:pPr algn="just"/>
            <a:r>
              <a:rPr lang="ja-JP" altLang="ja-JP" sz="1600" dirty="0" smtClean="0">
                <a:latin typeface="+mj-ea"/>
                <a:ea typeface="+mj-ea"/>
                <a:cs typeface="Helvetica"/>
              </a:rPr>
              <a:t>　</a:t>
            </a:r>
            <a:r>
              <a:rPr lang="ja-JP" altLang="en-US" sz="1600" dirty="0" smtClean="0">
                <a:latin typeface="+mj-ea"/>
                <a:ea typeface="+mj-ea"/>
                <a:cs typeface="Helvetica"/>
              </a:rPr>
              <a:t>　黄鉄鉱（</a:t>
            </a:r>
            <a:r>
              <a:rPr lang="en-US" altLang="ja-JP" sz="1600" dirty="0" smtClean="0">
                <a:latin typeface="+mj-ea"/>
                <a:ea typeface="+mj-ea"/>
                <a:cs typeface="Helvetica"/>
              </a:rPr>
              <a:t>FeS</a:t>
            </a:r>
            <a:r>
              <a:rPr lang="en-US" altLang="ja-JP" sz="1600" baseline="-25000" dirty="0" smtClean="0">
                <a:latin typeface="+mj-ea"/>
                <a:ea typeface="+mj-ea"/>
                <a:cs typeface="Helvetica"/>
              </a:rPr>
              <a:t>2</a:t>
            </a:r>
            <a:r>
              <a:rPr lang="ja-JP" altLang="en-US" sz="1600" dirty="0" smtClean="0">
                <a:latin typeface="+mj-ea"/>
                <a:ea typeface="+mj-ea"/>
                <a:cs typeface="Helvetica"/>
              </a:rPr>
              <a:t>）表面で有機物の重合反応を含めたあらゆる化学反応が生起した原始生命は単</a:t>
            </a:r>
            <a:endParaRPr lang="en-US" altLang="ja-JP" sz="1600" dirty="0" smtClean="0">
              <a:latin typeface="+mj-ea"/>
              <a:ea typeface="+mj-ea"/>
              <a:cs typeface="Helvetica"/>
            </a:endParaRPr>
          </a:p>
          <a:p>
            <a:pPr algn="just"/>
            <a:r>
              <a:rPr lang="ja-JP" altLang="ja-JP" sz="1600" dirty="0" smtClean="0">
                <a:latin typeface="+mj-ea"/>
                <a:ea typeface="+mj-ea"/>
                <a:cs typeface="Helvetica"/>
              </a:rPr>
              <a:t>　</a:t>
            </a:r>
            <a:r>
              <a:rPr lang="ja-JP" altLang="en-US" sz="1600" dirty="0" smtClean="0">
                <a:latin typeface="+mj-ea"/>
                <a:ea typeface="+mj-ea"/>
                <a:cs typeface="Helvetica"/>
              </a:rPr>
              <a:t>位膜によって覆われず、黄鉄鉱表面に存在する代謝系が生命であった。黄鉄鉱界面上に発生し</a:t>
            </a:r>
            <a:endParaRPr lang="en-US" altLang="ja-JP" sz="1600" dirty="0" smtClean="0">
              <a:latin typeface="+mj-ea"/>
              <a:ea typeface="+mj-ea"/>
              <a:cs typeface="Helvetica"/>
            </a:endParaRPr>
          </a:p>
          <a:p>
            <a:pPr algn="just"/>
            <a:r>
              <a:rPr lang="ja-JP" altLang="ja-JP" sz="1600" dirty="0" smtClean="0">
                <a:latin typeface="+mj-ea"/>
                <a:ea typeface="+mj-ea"/>
                <a:cs typeface="Helvetica"/>
              </a:rPr>
              <a:t>　</a:t>
            </a:r>
            <a:r>
              <a:rPr lang="ja-JP" altLang="en-US" sz="1600" dirty="0" smtClean="0">
                <a:latin typeface="+mj-ea"/>
                <a:ea typeface="+mj-ea"/>
                <a:cs typeface="Helvetica"/>
              </a:rPr>
              <a:t>た代謝系は二酸化炭素などの無機化合物を炭素源とする生物であり、最初に生まれた生命は</a:t>
            </a:r>
            <a:endParaRPr lang="en-US" altLang="ja-JP" sz="1600" dirty="0" smtClean="0">
              <a:latin typeface="+mj-ea"/>
              <a:ea typeface="+mj-ea"/>
              <a:cs typeface="Helvetica"/>
            </a:endParaRPr>
          </a:p>
          <a:p>
            <a:pPr algn="just"/>
            <a:r>
              <a:rPr lang="ja-JP" altLang="ja-JP" sz="1600" dirty="0" smtClean="0">
                <a:latin typeface="+mj-ea"/>
                <a:ea typeface="+mj-ea"/>
                <a:cs typeface="Helvetica"/>
              </a:rPr>
              <a:t>　</a:t>
            </a:r>
            <a:r>
              <a:rPr lang="ja-JP" altLang="en-US" sz="1600" dirty="0" smtClean="0">
                <a:latin typeface="+mj-ea"/>
                <a:ea typeface="+mj-ea"/>
                <a:cs typeface="Helvetica"/>
              </a:rPr>
              <a:t>独立栄養生物である（界面上で有機物が発生し、それらが複量体に進化）。黄鉄鉱界面上で発</a:t>
            </a:r>
            <a:endParaRPr lang="en-US" altLang="ja-JP" sz="1600" dirty="0" smtClean="0">
              <a:latin typeface="+mj-ea"/>
              <a:ea typeface="+mj-ea"/>
              <a:cs typeface="Helvetica"/>
            </a:endParaRPr>
          </a:p>
          <a:p>
            <a:pPr algn="just"/>
            <a:r>
              <a:rPr lang="ja-JP" altLang="ja-JP" sz="1600" dirty="0" smtClean="0">
                <a:latin typeface="+mj-ea"/>
                <a:ea typeface="+mj-ea"/>
                <a:cs typeface="Helvetica"/>
              </a:rPr>
              <a:t>　</a:t>
            </a:r>
            <a:r>
              <a:rPr lang="ja-JP" altLang="en-US" sz="1600" dirty="0" smtClean="0">
                <a:latin typeface="+mj-ea"/>
                <a:ea typeface="+mj-ea"/>
                <a:cs typeface="Helvetica"/>
              </a:rPr>
              <a:t>生したイソプレノイドアルコールは古細菌脂質を構成する物質であり、単位膜によって覆われた</a:t>
            </a:r>
            <a:endParaRPr lang="en-US" altLang="ja-JP" sz="1600" dirty="0" smtClean="0">
              <a:latin typeface="+mj-ea"/>
              <a:ea typeface="+mj-ea"/>
              <a:cs typeface="Helvetica"/>
            </a:endParaRPr>
          </a:p>
          <a:p>
            <a:pPr algn="just"/>
            <a:r>
              <a:rPr lang="ja-JP" altLang="ja-JP" sz="1600" dirty="0" smtClean="0">
                <a:latin typeface="+mj-ea"/>
                <a:ea typeface="+mj-ea"/>
                <a:cs typeface="Helvetica"/>
              </a:rPr>
              <a:t>　</a:t>
            </a:r>
            <a:r>
              <a:rPr lang="ja-JP" altLang="en-US" sz="1600" dirty="0" smtClean="0">
                <a:latin typeface="+mj-ea"/>
                <a:ea typeface="+mj-ea"/>
                <a:cs typeface="Helvetica"/>
              </a:rPr>
              <a:t>最初の生命は古細菌であると考えられる。</a:t>
            </a:r>
            <a:endParaRPr lang="en-US" altLang="ja-JP" sz="1600" dirty="0" smtClean="0">
              <a:latin typeface="+mj-ea"/>
              <a:ea typeface="+mj-ea"/>
              <a:cs typeface="Helvetica"/>
            </a:endParaRPr>
          </a:p>
        </p:txBody>
      </p:sp>
      <p:sp>
        <p:nvSpPr>
          <p:cNvPr id="3" name="テキスト ボックス 2"/>
          <p:cNvSpPr txBox="1"/>
          <p:nvPr/>
        </p:nvSpPr>
        <p:spPr>
          <a:xfrm>
            <a:off x="372533" y="3272301"/>
            <a:ext cx="8415867" cy="3293210"/>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gn="just"/>
            <a:r>
              <a:rPr lang="ja-JP" altLang="ja-JP" dirty="0" smtClean="0">
                <a:latin typeface="+mj-ea"/>
                <a:ea typeface="+mj-ea"/>
                <a:cs typeface="Helvetica"/>
              </a:rPr>
              <a:t>　</a:t>
            </a:r>
            <a:r>
              <a:rPr lang="ja-JP" altLang="en-US" dirty="0" smtClean="0">
                <a:latin typeface="+mj-ea"/>
                <a:ea typeface="+mj-ea"/>
                <a:cs typeface="Helvetica"/>
              </a:rPr>
              <a:t>オパーリンの化学進化説によると、初期の生命体は有機物スープを資化していった従属栄養生物であったが、</a:t>
            </a:r>
            <a:r>
              <a:rPr lang="ja-JP" altLang="en-US" u="sng" dirty="0" smtClean="0">
                <a:latin typeface="+mj-ea"/>
                <a:ea typeface="+mj-ea"/>
                <a:cs typeface="Helvetica"/>
              </a:rPr>
              <a:t>表面代謝説では炭酸固定を行なった独立栄養生物である</a:t>
            </a:r>
            <a:r>
              <a:rPr lang="ja-JP" altLang="en-US" dirty="0" smtClean="0">
                <a:latin typeface="+mj-ea"/>
                <a:ea typeface="+mj-ea"/>
                <a:cs typeface="Helvetica"/>
              </a:rPr>
              <a:t>。</a:t>
            </a:r>
            <a:endParaRPr lang="en-US" altLang="ja-JP" dirty="0" smtClean="0">
              <a:latin typeface="+mj-ea"/>
              <a:ea typeface="+mj-ea"/>
              <a:cs typeface="Helvetica"/>
            </a:endParaRPr>
          </a:p>
          <a:p>
            <a:pPr algn="just"/>
            <a:endParaRPr lang="en-US" altLang="ja-JP" dirty="0" smtClean="0">
              <a:latin typeface="+mj-ea"/>
              <a:ea typeface="+mj-ea"/>
              <a:cs typeface="Helvetica"/>
            </a:endParaRPr>
          </a:p>
          <a:p>
            <a:pPr algn="just"/>
            <a:r>
              <a:rPr lang="ja-JP" altLang="en-US" dirty="0" smtClean="0">
                <a:latin typeface="+mj-ea"/>
                <a:ea typeface="+mj-ea"/>
                <a:cs typeface="Helvetica"/>
              </a:rPr>
              <a:t>ギ酸生成式：</a:t>
            </a:r>
          </a:p>
          <a:p>
            <a:pPr algn="just"/>
            <a:r>
              <a:rPr lang="ja-JP" altLang="en-US" dirty="0" smtClean="0">
                <a:latin typeface="+mj-ea"/>
                <a:ea typeface="+mj-ea"/>
                <a:cs typeface="Helvetica"/>
              </a:rPr>
              <a:t>　　</a:t>
            </a:r>
            <a:r>
              <a:rPr lang="en-US" altLang="ja-JP" dirty="0" smtClean="0">
                <a:latin typeface="+mj-ea"/>
                <a:ea typeface="+mj-ea"/>
                <a:cs typeface="Helvetica"/>
              </a:rPr>
              <a:t>CO</a:t>
            </a:r>
            <a:r>
              <a:rPr lang="en-US" altLang="ja-JP" baseline="-25000" dirty="0" smtClean="0">
                <a:latin typeface="+mj-ea"/>
                <a:ea typeface="+mj-ea"/>
                <a:cs typeface="Helvetica"/>
              </a:rPr>
              <a:t>2</a:t>
            </a:r>
            <a:r>
              <a:rPr lang="en-US" altLang="ja-JP" dirty="0" smtClean="0">
                <a:latin typeface="+mj-ea"/>
                <a:ea typeface="+mj-ea"/>
                <a:cs typeface="Helvetica"/>
              </a:rPr>
              <a:t> + H</a:t>
            </a:r>
            <a:r>
              <a:rPr lang="en-US" altLang="ja-JP" baseline="-25000" dirty="0" smtClean="0">
                <a:latin typeface="+mj-ea"/>
                <a:ea typeface="+mj-ea"/>
                <a:cs typeface="Helvetica"/>
              </a:rPr>
              <a:t>2</a:t>
            </a:r>
            <a:r>
              <a:rPr lang="en-US" altLang="ja-JP" dirty="0" smtClean="0">
                <a:latin typeface="+mj-ea"/>
                <a:ea typeface="+mj-ea"/>
                <a:cs typeface="Helvetica"/>
              </a:rPr>
              <a:t> → HCOOH (G</a:t>
            </a:r>
            <a:r>
              <a:rPr lang="en-US" altLang="ja-JP" baseline="-25000" dirty="0" smtClean="0">
                <a:latin typeface="+mj-ea"/>
                <a:ea typeface="+mj-ea"/>
                <a:cs typeface="Helvetica"/>
              </a:rPr>
              <a:t>0</a:t>
            </a:r>
            <a:r>
              <a:rPr lang="en-US" altLang="ja-JP" dirty="0" smtClean="0">
                <a:latin typeface="+mj-ea"/>
                <a:ea typeface="+mj-ea"/>
                <a:cs typeface="Helvetica"/>
              </a:rPr>
              <a:t> = 30.2kJ/mol)</a:t>
            </a:r>
            <a:r>
              <a:rPr lang="ja-JP" altLang="en-US" dirty="0" smtClean="0">
                <a:latin typeface="+mj-ea"/>
                <a:ea typeface="+mj-ea"/>
                <a:cs typeface="Helvetica"/>
              </a:rPr>
              <a:t>　　　　　　　　　　　　　　　　　（１）</a:t>
            </a:r>
            <a:endParaRPr lang="en-US" altLang="ja-JP" dirty="0" smtClean="0">
              <a:latin typeface="+mj-ea"/>
              <a:ea typeface="+mj-ea"/>
              <a:cs typeface="Helvetica"/>
            </a:endParaRPr>
          </a:p>
          <a:p>
            <a:pPr algn="just"/>
            <a:r>
              <a:rPr lang="ja-JP" altLang="en-US" dirty="0" smtClean="0">
                <a:latin typeface="+mj-ea"/>
                <a:ea typeface="+mj-ea"/>
                <a:cs typeface="Helvetica"/>
              </a:rPr>
              <a:t>　　</a:t>
            </a:r>
            <a:r>
              <a:rPr lang="en-US" altLang="ja-JP" dirty="0" err="1" smtClean="0">
                <a:latin typeface="+mj-ea"/>
                <a:ea typeface="+mj-ea"/>
                <a:cs typeface="Helvetica"/>
              </a:rPr>
              <a:t>FeS</a:t>
            </a:r>
            <a:r>
              <a:rPr lang="en-US" altLang="ja-JP" dirty="0" smtClean="0">
                <a:latin typeface="+mj-ea"/>
                <a:ea typeface="+mj-ea"/>
                <a:cs typeface="Helvetica"/>
              </a:rPr>
              <a:t> + H</a:t>
            </a:r>
            <a:r>
              <a:rPr lang="en-US" altLang="ja-JP" baseline="-25000" dirty="0" smtClean="0">
                <a:latin typeface="+mj-ea"/>
                <a:ea typeface="+mj-ea"/>
                <a:cs typeface="Helvetica"/>
              </a:rPr>
              <a:t>2</a:t>
            </a:r>
            <a:r>
              <a:rPr lang="en-US" altLang="ja-JP" dirty="0" smtClean="0">
                <a:latin typeface="+mj-ea"/>
                <a:ea typeface="+mj-ea"/>
                <a:cs typeface="Helvetica"/>
              </a:rPr>
              <a:t>S + CO</a:t>
            </a:r>
            <a:r>
              <a:rPr lang="en-US" altLang="ja-JP" baseline="-25000" dirty="0" smtClean="0">
                <a:latin typeface="+mj-ea"/>
                <a:ea typeface="+mj-ea"/>
                <a:cs typeface="Helvetica"/>
              </a:rPr>
              <a:t>2</a:t>
            </a:r>
            <a:r>
              <a:rPr lang="en-US" altLang="ja-JP" dirty="0" smtClean="0">
                <a:latin typeface="+mj-ea"/>
                <a:ea typeface="+mj-ea"/>
                <a:cs typeface="Helvetica"/>
              </a:rPr>
              <a:t> → FeS</a:t>
            </a:r>
            <a:r>
              <a:rPr lang="en-US" altLang="ja-JP" baseline="-25000" dirty="0" smtClean="0">
                <a:latin typeface="+mj-ea"/>
                <a:ea typeface="+mj-ea"/>
                <a:cs typeface="Helvetica"/>
              </a:rPr>
              <a:t>2</a:t>
            </a:r>
            <a:r>
              <a:rPr lang="en-US" altLang="ja-JP" dirty="0" smtClean="0">
                <a:latin typeface="+mj-ea"/>
                <a:ea typeface="+mj-ea"/>
                <a:cs typeface="Helvetica"/>
              </a:rPr>
              <a:t> + H</a:t>
            </a:r>
            <a:r>
              <a:rPr lang="en-US" altLang="ja-JP" baseline="-25000" dirty="0" smtClean="0">
                <a:latin typeface="+mj-ea"/>
                <a:ea typeface="+mj-ea"/>
                <a:cs typeface="Helvetica"/>
              </a:rPr>
              <a:t>2</a:t>
            </a:r>
            <a:r>
              <a:rPr lang="en-US" altLang="ja-JP" dirty="0" smtClean="0">
                <a:latin typeface="+mj-ea"/>
                <a:ea typeface="+mj-ea"/>
                <a:cs typeface="Helvetica"/>
              </a:rPr>
              <a:t>O + HCOOH (G</a:t>
            </a:r>
            <a:r>
              <a:rPr lang="en-US" altLang="ja-JP" baseline="-25000" dirty="0" smtClean="0">
                <a:latin typeface="+mj-ea"/>
                <a:ea typeface="+mj-ea"/>
                <a:cs typeface="Helvetica"/>
              </a:rPr>
              <a:t>0</a:t>
            </a:r>
            <a:r>
              <a:rPr lang="en-US" altLang="ja-JP" dirty="0" smtClean="0">
                <a:latin typeface="+mj-ea"/>
                <a:ea typeface="+mj-ea"/>
                <a:cs typeface="Helvetica"/>
              </a:rPr>
              <a:t> = -11.7kJ/mol)</a:t>
            </a:r>
            <a:r>
              <a:rPr lang="ja-JP" altLang="en-US" dirty="0" smtClean="0">
                <a:latin typeface="+mj-ea"/>
                <a:ea typeface="+mj-ea"/>
                <a:cs typeface="Helvetica"/>
              </a:rPr>
              <a:t>　　 （２）</a:t>
            </a:r>
            <a:endParaRPr lang="en-US" altLang="ja-JP" dirty="0" smtClean="0">
              <a:latin typeface="+mj-ea"/>
              <a:ea typeface="+mj-ea"/>
              <a:cs typeface="Helvetica"/>
            </a:endParaRPr>
          </a:p>
          <a:p>
            <a:pPr algn="just"/>
            <a:endParaRPr lang="en-US" altLang="ja-JP" dirty="0" smtClean="0">
              <a:latin typeface="+mj-ea"/>
              <a:ea typeface="+mj-ea"/>
              <a:cs typeface="Helvetica"/>
            </a:endParaRPr>
          </a:p>
          <a:p>
            <a:pPr algn="just"/>
            <a:r>
              <a:rPr lang="ja-JP" altLang="en-US" dirty="0" smtClean="0">
                <a:latin typeface="+mj-ea"/>
                <a:ea typeface="+mj-ea"/>
                <a:cs typeface="Helvetica"/>
              </a:rPr>
              <a:t>（１）式は非自発反応（吸エルゴン反応）であり、外部からのエネルギー投入を要求する。（２）式は、黄鉄鉱上でのギ酸生成反応で、自発反応（発エルゴン反応）であり、黄鉄鉱上で有機物の生成が生起し易いことを示している。　</a:t>
            </a:r>
            <a:endParaRPr lang="en-US" altLang="ja-JP" dirty="0" smtClean="0">
              <a:latin typeface="+mj-ea"/>
              <a:ea typeface="+mj-ea"/>
              <a:cs typeface="Helvetica"/>
            </a:endParaRPr>
          </a:p>
          <a:p>
            <a:pPr algn="just"/>
            <a:r>
              <a:rPr lang="ja-JP" altLang="en-US" sz="1000" dirty="0" smtClean="0">
                <a:latin typeface="+mj-ea"/>
                <a:ea typeface="+mj-ea"/>
                <a:cs typeface="Helvetica"/>
              </a:rPr>
              <a:t>　　　　　　　　　</a:t>
            </a:r>
            <a:endParaRPr lang="en-US" altLang="ja-JP" sz="1000" dirty="0" smtClean="0">
              <a:latin typeface="+mj-ea"/>
              <a:ea typeface="+mj-ea"/>
              <a:cs typeface="Helvetica"/>
            </a:endParaRPr>
          </a:p>
          <a:p>
            <a:pPr algn="just"/>
            <a:r>
              <a:rPr lang="ja-JP" altLang="ja-JP" dirty="0" smtClean="0">
                <a:latin typeface="+mj-ea"/>
                <a:ea typeface="+mj-ea"/>
                <a:cs typeface="Helvetica"/>
              </a:rPr>
              <a:t>　　　　　　　　　　　　　　　</a:t>
            </a:r>
            <a:r>
              <a:rPr lang="ja-JP" altLang="en-US" dirty="0" smtClean="0">
                <a:latin typeface="+mj-ea"/>
                <a:ea typeface="+mj-ea"/>
              </a:rPr>
              <a:t>発エルゴン反応エネルギー</a:t>
            </a:r>
            <a:r>
              <a:rPr lang="en-US" altLang="ja-JP" dirty="0" smtClean="0">
                <a:latin typeface="+mj-ea"/>
                <a:ea typeface="+mj-ea"/>
              </a:rPr>
              <a:t> → </a:t>
            </a:r>
            <a:r>
              <a:rPr lang="ja-JP" altLang="en-US" dirty="0" smtClean="0">
                <a:latin typeface="+mj-ea"/>
                <a:ea typeface="+mj-ea"/>
              </a:rPr>
              <a:t>非自発反応の促進</a:t>
            </a:r>
            <a:r>
              <a:rPr lang="en-US" altLang="ja-JP" dirty="0" smtClean="0">
                <a:latin typeface="+mj-ea"/>
                <a:ea typeface="+mj-ea"/>
              </a:rPr>
              <a:t> </a:t>
            </a:r>
            <a:r>
              <a:rPr lang="ja-JP" altLang="en-US" dirty="0" smtClean="0">
                <a:latin typeface="+mj-ea"/>
                <a:ea typeface="+mj-ea"/>
              </a:rPr>
              <a:t>＝</a:t>
            </a:r>
            <a:r>
              <a:rPr lang="en-US" altLang="ja-JP" dirty="0" smtClean="0">
                <a:latin typeface="+mj-ea"/>
                <a:ea typeface="+mj-ea"/>
              </a:rPr>
              <a:t> </a:t>
            </a:r>
            <a:r>
              <a:rPr lang="ja-JP" altLang="en-US" b="1" dirty="0" smtClean="0">
                <a:latin typeface="+mj-ea"/>
                <a:ea typeface="+mj-ea"/>
              </a:rPr>
              <a:t>共役</a:t>
            </a:r>
            <a:endParaRPr lang="en-US" altLang="ja-JP" b="1" dirty="0" smtClean="0">
              <a:latin typeface="+mj-ea"/>
              <a:ea typeface="+mj-ea"/>
              <a:cs typeface="Helvetica"/>
            </a:endParaRPr>
          </a:p>
        </p:txBody>
      </p:sp>
      <p:pic>
        <p:nvPicPr>
          <p:cNvPr id="5" name="図 4" descr="120px-Formic_acid.svg.png"/>
          <p:cNvPicPr>
            <a:picLocks noChangeAspect="1"/>
          </p:cNvPicPr>
          <p:nvPr/>
        </p:nvPicPr>
        <p:blipFill>
          <a:blip r:embed="rId2"/>
          <a:stretch>
            <a:fillRect/>
          </a:stretch>
        </p:blipFill>
        <p:spPr>
          <a:xfrm>
            <a:off x="7845502" y="4355184"/>
            <a:ext cx="828598" cy="669783"/>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テキスト ボックス 3"/>
          <p:cNvSpPr txBox="1"/>
          <p:nvPr/>
        </p:nvSpPr>
        <p:spPr>
          <a:xfrm>
            <a:off x="558800" y="330197"/>
            <a:ext cx="8017933" cy="6201698"/>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gn="just"/>
            <a:r>
              <a:rPr lang="ja-JP" altLang="en-US" sz="2000" dirty="0" smtClean="0">
                <a:latin typeface="+mj-ea"/>
                <a:ea typeface="+mj-ea"/>
                <a:cs typeface="Helvetica"/>
              </a:rPr>
              <a:t>有機物表面代謝：補足</a:t>
            </a:r>
            <a:endParaRPr lang="en-US" altLang="ja-JP" sz="2000" dirty="0" smtClean="0">
              <a:latin typeface="+mj-ea"/>
              <a:ea typeface="+mj-ea"/>
              <a:cs typeface="Helvetica"/>
            </a:endParaRPr>
          </a:p>
          <a:p>
            <a:pPr algn="just"/>
            <a:endParaRPr lang="en-US" altLang="ja-JP" sz="1600" dirty="0" smtClean="0">
              <a:latin typeface="+mj-ea"/>
              <a:ea typeface="+mj-ea"/>
              <a:cs typeface="Helvetica"/>
            </a:endParaRPr>
          </a:p>
          <a:p>
            <a:pPr algn="just"/>
            <a:r>
              <a:rPr lang="ja-JP" altLang="en-US" sz="1600" dirty="0" smtClean="0">
                <a:latin typeface="+mj-ea"/>
                <a:ea typeface="+mj-ea"/>
                <a:cs typeface="Helvetica"/>
              </a:rPr>
              <a:t>　</a:t>
            </a:r>
            <a:r>
              <a:rPr lang="ja-JP" altLang="en-US" sz="1500" dirty="0" smtClean="0">
                <a:latin typeface="+mj-ea"/>
                <a:ea typeface="+mj-ea"/>
                <a:cs typeface="Helvetica"/>
              </a:rPr>
              <a:t>有機物生成反応のみならず、グリセルアルデヒド</a:t>
            </a:r>
            <a:r>
              <a:rPr lang="en-US" altLang="ja-JP" sz="1500" dirty="0" smtClean="0">
                <a:latin typeface="+mj-ea"/>
                <a:ea typeface="+mj-ea"/>
                <a:cs typeface="Helvetica"/>
              </a:rPr>
              <a:t>-3-</a:t>
            </a:r>
            <a:r>
              <a:rPr lang="ja-JP" altLang="en-US" sz="1500" dirty="0" smtClean="0">
                <a:latin typeface="+mj-ea"/>
                <a:ea typeface="+mj-ea"/>
                <a:cs typeface="Helvetica"/>
              </a:rPr>
              <a:t>リン酸およびジヒドロキシアセトンリン酸では、</a:t>
            </a:r>
            <a:r>
              <a:rPr lang="ja-JP" altLang="en-US" sz="1500" u="sng" dirty="0" smtClean="0">
                <a:latin typeface="+mj-ea"/>
                <a:ea typeface="+mj-ea"/>
                <a:cs typeface="Helvetica"/>
              </a:rPr>
              <a:t>リン酸基（負に荷電している）が黄鉄鉱界面（正に荷電）に吸着されて配向を保ってお互いの分子が重合する反応が発生</a:t>
            </a:r>
            <a:r>
              <a:rPr lang="ja-JP" altLang="en-US" sz="1500" dirty="0" smtClean="0">
                <a:latin typeface="+mj-ea"/>
                <a:ea typeface="+mj-ea"/>
                <a:cs typeface="Helvetica"/>
              </a:rPr>
              <a:t>し、</a:t>
            </a:r>
            <a:r>
              <a:rPr lang="ja-JP" altLang="en-US" sz="1500" u="sng" dirty="0" smtClean="0">
                <a:latin typeface="+mj-ea"/>
                <a:ea typeface="+mj-ea"/>
                <a:cs typeface="Helvetica"/>
              </a:rPr>
              <a:t>生成物としてリン酸トリボースというそのまま</a:t>
            </a:r>
            <a:r>
              <a:rPr lang="en-US" altLang="ja-JP" sz="1500" u="sng" dirty="0" smtClean="0">
                <a:latin typeface="+mj-ea"/>
                <a:ea typeface="+mj-ea"/>
                <a:cs typeface="Helvetica"/>
              </a:rPr>
              <a:t>DNA</a:t>
            </a:r>
            <a:r>
              <a:rPr lang="ja-JP" altLang="en-US" sz="1500" u="sng" dirty="0" smtClean="0">
                <a:latin typeface="+mj-ea"/>
                <a:ea typeface="+mj-ea"/>
                <a:cs typeface="Helvetica"/>
              </a:rPr>
              <a:t>や</a:t>
            </a:r>
            <a:r>
              <a:rPr lang="en-US" altLang="ja-JP" sz="1500" u="sng" dirty="0" smtClean="0">
                <a:latin typeface="+mj-ea"/>
                <a:ea typeface="+mj-ea"/>
                <a:cs typeface="Helvetica"/>
              </a:rPr>
              <a:t>RNA</a:t>
            </a:r>
            <a:r>
              <a:rPr lang="ja-JP" altLang="en-US" sz="1500" u="sng" dirty="0" smtClean="0">
                <a:latin typeface="+mj-ea"/>
                <a:ea typeface="+mj-ea"/>
                <a:cs typeface="Helvetica"/>
              </a:rPr>
              <a:t>の材料となる糖新生反応が起きる</a:t>
            </a:r>
            <a:r>
              <a:rPr lang="ja-JP" altLang="en-US" sz="1500" dirty="0" smtClean="0">
                <a:latin typeface="+mj-ea"/>
                <a:ea typeface="+mj-ea"/>
                <a:cs typeface="Helvetica"/>
              </a:rPr>
              <a:t>。このトリボースにイミダゾール環であるプリンやピリミジン塩基が結合することにより</a:t>
            </a:r>
            <a:r>
              <a:rPr lang="en-US" altLang="ja-JP" sz="1500" dirty="0" smtClean="0">
                <a:latin typeface="+mj-ea"/>
                <a:ea typeface="+mj-ea"/>
                <a:cs typeface="Helvetica"/>
              </a:rPr>
              <a:t>TNA</a:t>
            </a:r>
            <a:r>
              <a:rPr lang="ja-JP" altLang="en-US" sz="1500" dirty="0" smtClean="0">
                <a:latin typeface="+mj-ea"/>
                <a:ea typeface="+mj-ea"/>
                <a:cs typeface="Helvetica"/>
              </a:rPr>
              <a:t>（トリボ核酸）が生成し、</a:t>
            </a:r>
            <a:r>
              <a:rPr lang="en-US" altLang="ja-JP" sz="1500" dirty="0" smtClean="0">
                <a:latin typeface="+mj-ea"/>
                <a:ea typeface="+mj-ea"/>
                <a:cs typeface="Helvetica"/>
              </a:rPr>
              <a:t>DNA</a:t>
            </a:r>
            <a:r>
              <a:rPr lang="ja-JP" altLang="en-US" sz="1500" dirty="0" smtClean="0">
                <a:latin typeface="+mj-ea"/>
                <a:ea typeface="+mj-ea"/>
                <a:cs typeface="Helvetica"/>
              </a:rPr>
              <a:t>や</a:t>
            </a:r>
            <a:r>
              <a:rPr lang="en-US" altLang="ja-JP" sz="1500" dirty="0" smtClean="0">
                <a:latin typeface="+mj-ea"/>
                <a:ea typeface="+mj-ea"/>
                <a:cs typeface="Helvetica"/>
              </a:rPr>
              <a:t>RNA</a:t>
            </a:r>
            <a:r>
              <a:rPr lang="ja-JP" altLang="en-US" sz="1500" dirty="0" smtClean="0">
                <a:latin typeface="+mj-ea"/>
                <a:ea typeface="+mj-ea"/>
                <a:cs typeface="Helvetica"/>
              </a:rPr>
              <a:t>の雛形となる。グリセロリン酸を基点として各種アミノ酸が生じるモデルも提唱されている。</a:t>
            </a:r>
            <a:endParaRPr lang="en-US" altLang="ja-JP" sz="1500" dirty="0" smtClean="0">
              <a:latin typeface="+mj-ea"/>
              <a:ea typeface="+mj-ea"/>
              <a:cs typeface="Helvetica"/>
            </a:endParaRPr>
          </a:p>
          <a:p>
            <a:pPr algn="just"/>
            <a:endParaRPr lang="ja-JP" altLang="en-US" sz="1500" dirty="0" smtClean="0">
              <a:latin typeface="+mj-ea"/>
              <a:ea typeface="+mj-ea"/>
              <a:cs typeface="Helvetica"/>
            </a:endParaRPr>
          </a:p>
          <a:p>
            <a:pPr algn="just"/>
            <a:r>
              <a:rPr lang="ja-JP" altLang="en-US" sz="1500" dirty="0" smtClean="0">
                <a:latin typeface="+mj-ea"/>
                <a:ea typeface="+mj-ea"/>
                <a:cs typeface="Helvetica"/>
              </a:rPr>
              <a:t>　膜脂質については、</a:t>
            </a:r>
            <a:r>
              <a:rPr lang="ja-JP" altLang="en-US" sz="1500" u="sng" dirty="0" smtClean="0">
                <a:latin typeface="+mj-ea"/>
                <a:ea typeface="+mj-ea"/>
                <a:cs typeface="Helvetica"/>
              </a:rPr>
              <a:t>イソプレノイドアルコールが脂肪酸に比べて界面に吸着しやすいため重合反応が見られる</a:t>
            </a:r>
            <a:r>
              <a:rPr lang="ja-JP" altLang="en-US" sz="1500" dirty="0" smtClean="0">
                <a:latin typeface="+mj-ea"/>
                <a:ea typeface="+mj-ea"/>
                <a:cs typeface="Helvetica"/>
              </a:rPr>
              <a:t>。極性脂質誕生以降、ある濃度で脂質がミセル化し、同時に生じた</a:t>
            </a:r>
            <a:r>
              <a:rPr lang="en-US" altLang="ja-JP" sz="1500" dirty="0" smtClean="0">
                <a:latin typeface="+mj-ea"/>
                <a:ea typeface="+mj-ea"/>
                <a:cs typeface="Helvetica"/>
              </a:rPr>
              <a:t>RNA</a:t>
            </a:r>
            <a:r>
              <a:rPr lang="ja-JP" altLang="en-US" sz="1500" dirty="0" smtClean="0">
                <a:latin typeface="+mj-ea"/>
                <a:ea typeface="+mj-ea"/>
                <a:cs typeface="Helvetica"/>
              </a:rPr>
              <a:t>や</a:t>
            </a:r>
            <a:r>
              <a:rPr lang="en-US" altLang="ja-JP" sz="1500" dirty="0" smtClean="0">
                <a:latin typeface="+mj-ea"/>
                <a:ea typeface="+mj-ea"/>
                <a:cs typeface="Helvetica"/>
              </a:rPr>
              <a:t>DNA</a:t>
            </a:r>
            <a:r>
              <a:rPr lang="ja-JP" altLang="en-US" sz="1500" dirty="0" smtClean="0">
                <a:latin typeface="+mj-ea"/>
                <a:ea typeface="+mj-ea"/>
                <a:cs typeface="Helvetica"/>
              </a:rPr>
              <a:t>およびタンパク質なども同時に遊離し、ミセル化した脂質の袋こそが祖先型の古細菌であるとヴェヒターショイザーは主張している。</a:t>
            </a:r>
            <a:endParaRPr lang="en-US" altLang="ja-JP" sz="1500" dirty="0" smtClean="0">
              <a:latin typeface="+mj-ea"/>
              <a:ea typeface="+mj-ea"/>
              <a:cs typeface="Helvetica"/>
            </a:endParaRPr>
          </a:p>
          <a:p>
            <a:pPr algn="just"/>
            <a:endParaRPr lang="ja-JP" altLang="en-US" sz="1500" dirty="0" smtClean="0">
              <a:latin typeface="+mj-ea"/>
              <a:ea typeface="+mj-ea"/>
              <a:cs typeface="Helvetica"/>
            </a:endParaRPr>
          </a:p>
          <a:p>
            <a:pPr algn="just"/>
            <a:r>
              <a:rPr lang="ja-JP" altLang="en-US" sz="1500" dirty="0" smtClean="0">
                <a:latin typeface="+mj-ea"/>
                <a:ea typeface="+mj-ea"/>
                <a:cs typeface="Helvetica"/>
              </a:rPr>
              <a:t>　表面代謝説は、非常に理論的で明快な結論を引き出している一方、以下の説明が不十分であるために不完全な理論であるとされている。</a:t>
            </a:r>
            <a:endParaRPr lang="en-US" altLang="ja-JP" sz="1500" dirty="0" smtClean="0">
              <a:latin typeface="+mj-ea"/>
              <a:ea typeface="+mj-ea"/>
              <a:cs typeface="Helvetica"/>
            </a:endParaRPr>
          </a:p>
          <a:p>
            <a:pPr algn="just"/>
            <a:endParaRPr lang="ja-JP" altLang="en-US" sz="1500" dirty="0" smtClean="0">
              <a:latin typeface="+mj-ea"/>
              <a:ea typeface="+mj-ea"/>
              <a:cs typeface="Helvetica"/>
            </a:endParaRPr>
          </a:p>
          <a:p>
            <a:pPr algn="just"/>
            <a:r>
              <a:rPr lang="ja-JP" altLang="en-US" sz="1500" dirty="0" smtClean="0">
                <a:latin typeface="+mj-ea"/>
                <a:ea typeface="+mj-ea"/>
                <a:cs typeface="Helvetica"/>
              </a:rPr>
              <a:t>・古細菌から真正細菌への分化の原因</a:t>
            </a:r>
          </a:p>
          <a:p>
            <a:pPr algn="just"/>
            <a:r>
              <a:rPr lang="ja-JP" altLang="en-US" sz="1500" dirty="0" smtClean="0">
                <a:latin typeface="+mj-ea"/>
                <a:ea typeface="+mj-ea"/>
                <a:cs typeface="Helvetica"/>
              </a:rPr>
              <a:t>・転写、翻訳の成立</a:t>
            </a:r>
          </a:p>
          <a:p>
            <a:pPr algn="just"/>
            <a:r>
              <a:rPr lang="ja-JP" altLang="en-US" sz="1500" dirty="0" smtClean="0">
                <a:latin typeface="+mj-ea"/>
                <a:ea typeface="+mj-ea"/>
                <a:cs typeface="Helvetica"/>
              </a:rPr>
              <a:t>・能動輸送系の成立</a:t>
            </a:r>
          </a:p>
          <a:p>
            <a:pPr algn="just"/>
            <a:r>
              <a:rPr lang="ja-JP" altLang="en-US" sz="1500" dirty="0" smtClean="0">
                <a:latin typeface="+mj-ea"/>
                <a:ea typeface="+mj-ea"/>
                <a:cs typeface="Helvetica"/>
              </a:rPr>
              <a:t>・溶媒中で効率の良い触媒（酵素）の形成過程</a:t>
            </a:r>
            <a:endParaRPr lang="en-US" altLang="ja-JP" sz="1500" dirty="0" smtClean="0">
              <a:latin typeface="+mj-ea"/>
              <a:ea typeface="+mj-ea"/>
              <a:cs typeface="Helvetica"/>
            </a:endParaRPr>
          </a:p>
          <a:p>
            <a:pPr algn="just"/>
            <a:endParaRPr lang="ja-JP" altLang="en-US" sz="1500" dirty="0" smtClean="0">
              <a:latin typeface="+mj-ea"/>
              <a:ea typeface="+mj-ea"/>
              <a:cs typeface="Helvetica"/>
            </a:endParaRPr>
          </a:p>
          <a:p>
            <a:pPr algn="just"/>
            <a:r>
              <a:rPr lang="ja-JP" altLang="ja-JP" sz="1500" dirty="0" smtClean="0">
                <a:latin typeface="+mj-ea"/>
                <a:ea typeface="+mj-ea"/>
                <a:cs typeface="Helvetica"/>
              </a:rPr>
              <a:t>　</a:t>
            </a:r>
            <a:r>
              <a:rPr lang="ja-JP" altLang="en-US" sz="1500" dirty="0" smtClean="0">
                <a:latin typeface="+mj-ea"/>
                <a:ea typeface="+mj-ea"/>
                <a:cs typeface="Helvetica"/>
              </a:rPr>
              <a:t>表面代謝説は深海熱水孔周辺に黄鉄鉱が多く見られることから、熱水孔を生命の起源と支持する学者の間では人気のある仮説の</a:t>
            </a:r>
            <a:r>
              <a:rPr lang="en-US" altLang="ja-JP" sz="1500" dirty="0" smtClean="0">
                <a:latin typeface="+mj-ea"/>
                <a:ea typeface="+mj-ea"/>
                <a:cs typeface="Helvetica"/>
              </a:rPr>
              <a:t>1</a:t>
            </a:r>
            <a:r>
              <a:rPr lang="ja-JP" altLang="en-US" sz="1500" dirty="0" smtClean="0">
                <a:latin typeface="+mj-ea"/>
                <a:ea typeface="+mj-ea"/>
                <a:cs typeface="Helvetica"/>
              </a:rPr>
              <a:t>つである。事実、黄鉄鉱上で酵素の関与無しに代謝系が生じる可能性を示唆した点は非常に興味深い。また、生命の定義にも議論を投げかけた点において、生命の起源に関する説得力ある仮説として支持され続けている。</a:t>
            </a:r>
            <a:endParaRPr lang="en-US" altLang="ja-JP" sz="1500" dirty="0" smtClean="0">
              <a:latin typeface="+mj-ea"/>
              <a:ea typeface="+mj-ea"/>
              <a:cs typeface="Helvetica"/>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テキスト ボックス 3"/>
          <p:cNvSpPr txBox="1"/>
          <p:nvPr/>
        </p:nvSpPr>
        <p:spPr>
          <a:xfrm>
            <a:off x="558800" y="470191"/>
            <a:ext cx="8017933" cy="523220"/>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ja-JP" altLang="en-US" sz="2800" dirty="0" smtClean="0"/>
              <a:t>表面代謝による生物有機物</a:t>
            </a:r>
            <a:r>
              <a:rPr kumimoji="1" lang="ja-JP" altLang="en-US" sz="2800" dirty="0" smtClean="0">
                <a:latin typeface="Helvetica"/>
                <a:cs typeface="Helvetica"/>
              </a:rPr>
              <a:t>の起源</a:t>
            </a:r>
            <a:endParaRPr kumimoji="1" lang="ja-JP" altLang="en-US" sz="2800" dirty="0">
              <a:latin typeface="Helvetica"/>
              <a:cs typeface="Helvetica"/>
            </a:endParaRPr>
          </a:p>
        </p:txBody>
      </p:sp>
      <p:sp>
        <p:nvSpPr>
          <p:cNvPr id="5" name="テキスト ボックス 4"/>
          <p:cNvSpPr txBox="1"/>
          <p:nvPr/>
        </p:nvSpPr>
        <p:spPr>
          <a:xfrm>
            <a:off x="558800" y="1202247"/>
            <a:ext cx="8017933" cy="3170099"/>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gn="just"/>
            <a:r>
              <a:rPr lang="ja-JP" altLang="en-US" dirty="0" smtClean="0">
                <a:latin typeface="+mj-ea"/>
                <a:ea typeface="+mj-ea"/>
              </a:rPr>
              <a:t>　表面代謝反応は、以下の化学式で表され、</a:t>
            </a:r>
            <a:endParaRPr lang="en-US" altLang="ja-JP" dirty="0" smtClean="0">
              <a:latin typeface="+mj-ea"/>
              <a:ea typeface="+mj-ea"/>
            </a:endParaRPr>
          </a:p>
          <a:p>
            <a:pPr algn="just"/>
            <a:endParaRPr lang="en-US" altLang="ja-JP" dirty="0" smtClean="0">
              <a:latin typeface="+mj-ea"/>
              <a:ea typeface="+mj-ea"/>
            </a:endParaRPr>
          </a:p>
          <a:p>
            <a:pPr algn="ctr"/>
            <a:r>
              <a:rPr lang="en-US" altLang="ja-JP" sz="2000" b="1" dirty="0" err="1" smtClean="0">
                <a:latin typeface="+mj-ea"/>
                <a:ea typeface="+mj-ea"/>
              </a:rPr>
              <a:t>FeS</a:t>
            </a:r>
            <a:r>
              <a:rPr lang="en-US" altLang="ja-JP" sz="2000" b="1" dirty="0" smtClean="0">
                <a:latin typeface="+mj-ea"/>
                <a:ea typeface="+mj-ea"/>
              </a:rPr>
              <a:t> + H</a:t>
            </a:r>
            <a:r>
              <a:rPr lang="en-US" altLang="ja-JP" sz="2000" b="1" baseline="-25000" dirty="0" smtClean="0">
                <a:latin typeface="+mj-ea"/>
                <a:ea typeface="+mj-ea"/>
              </a:rPr>
              <a:t>2</a:t>
            </a:r>
            <a:r>
              <a:rPr lang="en-US" altLang="ja-JP" sz="2000" b="1" dirty="0" smtClean="0">
                <a:latin typeface="+mj-ea"/>
                <a:ea typeface="+mj-ea"/>
              </a:rPr>
              <a:t>S → FeS</a:t>
            </a:r>
            <a:r>
              <a:rPr lang="en-US" altLang="ja-JP" sz="2000" b="1" baseline="-25000" dirty="0" smtClean="0">
                <a:latin typeface="+mj-ea"/>
                <a:ea typeface="+mj-ea"/>
              </a:rPr>
              <a:t>2</a:t>
            </a:r>
            <a:r>
              <a:rPr lang="en-US" altLang="ja-JP" sz="2000" b="1" dirty="0" smtClean="0">
                <a:latin typeface="+mj-ea"/>
                <a:ea typeface="+mj-ea"/>
              </a:rPr>
              <a:t> + H</a:t>
            </a:r>
            <a:r>
              <a:rPr lang="en-US" altLang="ja-JP" sz="2000" b="1" baseline="-25000" dirty="0" smtClean="0">
                <a:latin typeface="+mj-ea"/>
                <a:ea typeface="+mj-ea"/>
              </a:rPr>
              <a:t>2</a:t>
            </a:r>
            <a:r>
              <a:rPr lang="ja-JP" altLang="en-US" b="1" dirty="0" smtClean="0">
                <a:latin typeface="+mj-ea"/>
                <a:ea typeface="+mj-ea"/>
              </a:rPr>
              <a:t>　</a:t>
            </a:r>
            <a:endParaRPr lang="en-US" altLang="ja-JP" b="1" dirty="0" smtClean="0">
              <a:latin typeface="+mj-ea"/>
              <a:ea typeface="+mj-ea"/>
            </a:endParaRPr>
          </a:p>
          <a:p>
            <a:pPr algn="just"/>
            <a:endParaRPr lang="en-US" altLang="ja-JP" dirty="0" smtClean="0">
              <a:latin typeface="+mj-ea"/>
              <a:ea typeface="+mj-ea"/>
            </a:endParaRPr>
          </a:p>
          <a:p>
            <a:pPr algn="just"/>
            <a:r>
              <a:rPr lang="ja-JP" altLang="en-US" dirty="0" smtClean="0">
                <a:latin typeface="+mj-ea"/>
                <a:ea typeface="+mj-ea"/>
              </a:rPr>
              <a:t>黄鉄鉱の周囲に鉄イオンや硫化水素があれば、自発的に水素イオンと電子を放出する最も単純なエネルギー代謝反応である。</a:t>
            </a:r>
            <a:endParaRPr lang="en-US" altLang="ja-JP" dirty="0" smtClean="0">
              <a:latin typeface="+mj-ea"/>
              <a:ea typeface="+mj-ea"/>
            </a:endParaRPr>
          </a:p>
          <a:p>
            <a:pPr algn="just"/>
            <a:endParaRPr lang="en-US" altLang="ja-JP" dirty="0" smtClean="0">
              <a:latin typeface="+mj-ea"/>
              <a:ea typeface="+mj-ea"/>
            </a:endParaRPr>
          </a:p>
          <a:p>
            <a:pPr algn="just"/>
            <a:r>
              <a:rPr lang="ja-JP" altLang="en-US" dirty="0" smtClean="0">
                <a:latin typeface="+mj-ea"/>
                <a:ea typeface="+mj-ea"/>
              </a:rPr>
              <a:t>反応系の周囲に</a:t>
            </a:r>
            <a:r>
              <a:rPr lang="en-US" altLang="ja-JP" dirty="0" smtClean="0">
                <a:latin typeface="+mj-ea"/>
                <a:ea typeface="+mj-ea"/>
              </a:rPr>
              <a:t>CO</a:t>
            </a:r>
            <a:r>
              <a:rPr lang="en-US" altLang="ja-JP" baseline="-25000" dirty="0" smtClean="0">
                <a:latin typeface="+mj-ea"/>
                <a:ea typeface="+mj-ea"/>
              </a:rPr>
              <a:t>2</a:t>
            </a:r>
            <a:r>
              <a:rPr lang="ja-JP" altLang="en-US" dirty="0" smtClean="0">
                <a:latin typeface="+mj-ea"/>
                <a:ea typeface="+mj-ea"/>
              </a:rPr>
              <a:t>が存在すれば、自発的にギ酸（</a:t>
            </a:r>
            <a:r>
              <a:rPr lang="en-US" altLang="ja-JP" dirty="0" smtClean="0">
                <a:latin typeface="+mj-ea"/>
                <a:ea typeface="+mj-ea"/>
              </a:rPr>
              <a:t>HCOOH</a:t>
            </a:r>
            <a:r>
              <a:rPr lang="ja-JP" altLang="en-US" dirty="0" smtClean="0">
                <a:latin typeface="+mj-ea"/>
                <a:ea typeface="+mj-ea"/>
              </a:rPr>
              <a:t>）が生成される。これは、外部の</a:t>
            </a:r>
            <a:r>
              <a:rPr lang="en-US" altLang="ja-JP" dirty="0" smtClean="0">
                <a:latin typeface="+mj-ea"/>
                <a:ea typeface="+mj-ea"/>
              </a:rPr>
              <a:t>CO</a:t>
            </a:r>
            <a:r>
              <a:rPr lang="en-US" altLang="ja-JP" baseline="-25000" dirty="0" smtClean="0">
                <a:latin typeface="+mj-ea"/>
                <a:ea typeface="+mj-ea"/>
              </a:rPr>
              <a:t>2</a:t>
            </a:r>
            <a:r>
              <a:rPr lang="ja-JP" altLang="en-US" dirty="0" smtClean="0">
                <a:latin typeface="+mj-ea"/>
                <a:ea typeface="+mj-ea"/>
              </a:rPr>
              <a:t>を有機固定する最も単純な物質代謝反応である。</a:t>
            </a:r>
            <a:endParaRPr lang="en-US" altLang="ja-JP" dirty="0" smtClean="0">
              <a:latin typeface="+mj-ea"/>
              <a:ea typeface="+mj-ea"/>
            </a:endParaRPr>
          </a:p>
          <a:p>
            <a:pPr algn="just"/>
            <a:endParaRPr lang="en-US" altLang="ja-JP" dirty="0" smtClean="0">
              <a:solidFill>
                <a:srgbClr val="000000"/>
              </a:solidFill>
              <a:latin typeface="+mj-ea"/>
              <a:ea typeface="+mj-ea"/>
              <a:cs typeface="Helvetica"/>
            </a:endParaRPr>
          </a:p>
          <a:p>
            <a:pPr algn="ctr"/>
            <a:r>
              <a:rPr lang="en-US" altLang="ja-JP" b="1" dirty="0" err="1" smtClean="0">
                <a:latin typeface="+mj-ea"/>
                <a:cs typeface="Helvetica"/>
              </a:rPr>
              <a:t>FeS</a:t>
            </a:r>
            <a:r>
              <a:rPr lang="en-US" altLang="ja-JP" b="1" dirty="0" smtClean="0">
                <a:latin typeface="+mj-ea"/>
                <a:cs typeface="Helvetica"/>
              </a:rPr>
              <a:t> + H</a:t>
            </a:r>
            <a:r>
              <a:rPr lang="en-US" altLang="ja-JP" b="1" baseline="-25000" dirty="0" smtClean="0">
                <a:latin typeface="+mj-ea"/>
                <a:cs typeface="Helvetica"/>
              </a:rPr>
              <a:t>2</a:t>
            </a:r>
            <a:r>
              <a:rPr lang="en-US" altLang="ja-JP" b="1" dirty="0" smtClean="0">
                <a:latin typeface="+mj-ea"/>
                <a:cs typeface="Helvetica"/>
              </a:rPr>
              <a:t>S + CO</a:t>
            </a:r>
            <a:r>
              <a:rPr lang="en-US" altLang="ja-JP" b="1" baseline="-25000" dirty="0" smtClean="0">
                <a:latin typeface="+mj-ea"/>
                <a:cs typeface="Helvetica"/>
              </a:rPr>
              <a:t>2</a:t>
            </a:r>
            <a:r>
              <a:rPr lang="en-US" altLang="ja-JP" b="1" dirty="0" smtClean="0">
                <a:latin typeface="+mj-ea"/>
                <a:cs typeface="Helvetica"/>
              </a:rPr>
              <a:t> → FeS</a:t>
            </a:r>
            <a:r>
              <a:rPr lang="en-US" altLang="ja-JP" b="1" baseline="-25000" dirty="0" smtClean="0">
                <a:latin typeface="+mj-ea"/>
                <a:cs typeface="Helvetica"/>
              </a:rPr>
              <a:t>2</a:t>
            </a:r>
            <a:r>
              <a:rPr lang="en-US" altLang="ja-JP" b="1" dirty="0" smtClean="0">
                <a:latin typeface="+mj-ea"/>
                <a:cs typeface="Helvetica"/>
              </a:rPr>
              <a:t> + H</a:t>
            </a:r>
            <a:r>
              <a:rPr lang="en-US" altLang="ja-JP" b="1" baseline="-25000" dirty="0" smtClean="0">
                <a:latin typeface="+mj-ea"/>
                <a:cs typeface="Helvetica"/>
              </a:rPr>
              <a:t>2</a:t>
            </a:r>
            <a:r>
              <a:rPr lang="en-US" altLang="ja-JP" b="1" dirty="0" smtClean="0">
                <a:latin typeface="+mj-ea"/>
                <a:cs typeface="Helvetica"/>
              </a:rPr>
              <a:t>O + HCOOH</a:t>
            </a:r>
            <a:endParaRPr lang="en-US" altLang="ja-JP" b="1" dirty="0" smtClean="0">
              <a:solidFill>
                <a:srgbClr val="000000"/>
              </a:solidFill>
              <a:latin typeface="+mj-ea"/>
              <a:ea typeface="+mj-ea"/>
              <a:cs typeface="Helvetica"/>
            </a:endParaRPr>
          </a:p>
        </p:txBody>
      </p:sp>
      <p:sp>
        <p:nvSpPr>
          <p:cNvPr id="9" name="テキスト ボックス 8"/>
          <p:cNvSpPr txBox="1"/>
          <p:nvPr/>
        </p:nvSpPr>
        <p:spPr>
          <a:xfrm>
            <a:off x="558800" y="4440767"/>
            <a:ext cx="8017933" cy="830997"/>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gn="just"/>
            <a:r>
              <a:rPr lang="ja-JP" altLang="en-US" sz="1600" dirty="0" smtClean="0">
                <a:latin typeface="+mj-ea"/>
                <a:ea typeface="+mj-ea"/>
              </a:rPr>
              <a:t>黄鉄鉱の周囲に</a:t>
            </a:r>
            <a:r>
              <a:rPr lang="en-US" altLang="ja-JP" sz="1600" dirty="0" smtClean="0">
                <a:latin typeface="+mj-ea"/>
                <a:ea typeface="+mj-ea"/>
              </a:rPr>
              <a:t>｢</a:t>
            </a:r>
            <a:r>
              <a:rPr lang="ja-JP" altLang="en-US" sz="1600" dirty="0" smtClean="0">
                <a:latin typeface="+mj-ea"/>
                <a:ea typeface="+mj-ea"/>
              </a:rPr>
              <a:t>化学的な不安定さ</a:t>
            </a:r>
            <a:r>
              <a:rPr lang="en-US" altLang="ja-JP" sz="1600" dirty="0" smtClean="0">
                <a:latin typeface="+mj-ea"/>
                <a:ea typeface="+mj-ea"/>
              </a:rPr>
              <a:t>｣</a:t>
            </a:r>
            <a:r>
              <a:rPr lang="ja-JP" altLang="en-US" sz="1600" dirty="0" smtClean="0">
                <a:latin typeface="+mj-ea"/>
                <a:ea typeface="+mj-ea"/>
              </a:rPr>
              <a:t>が用意されていれば、そこから電子を取り出して栄養源とする代謝系（独立栄養代謝系）では、細胞膜に包まれていなくても黄鉄鉱の表面で代謝が可能となる。</a:t>
            </a:r>
            <a:endParaRPr lang="en-US" altLang="ja-JP" sz="1600" dirty="0" smtClean="0">
              <a:solidFill>
                <a:srgbClr val="000000"/>
              </a:solidFill>
              <a:latin typeface="+mj-ea"/>
              <a:ea typeface="+mj-ea"/>
              <a:cs typeface="Helvetica"/>
            </a:endParaRPr>
          </a:p>
        </p:txBody>
      </p:sp>
      <p:sp>
        <p:nvSpPr>
          <p:cNvPr id="6" name="テキスト ボックス 5"/>
          <p:cNvSpPr txBox="1"/>
          <p:nvPr/>
        </p:nvSpPr>
        <p:spPr>
          <a:xfrm>
            <a:off x="558800" y="5507103"/>
            <a:ext cx="8017933" cy="1015663"/>
          </a:xfrm>
          <a:prstGeom prst="rect">
            <a:avLst/>
          </a:prstGeom>
        </p:spPr>
        <p:style>
          <a:lnRef idx="3">
            <a:schemeClr val="lt1"/>
          </a:lnRef>
          <a:fillRef idx="1">
            <a:schemeClr val="accent3"/>
          </a:fillRef>
          <a:effectRef idx="1">
            <a:schemeClr val="accent3"/>
          </a:effectRef>
          <a:fontRef idx="minor">
            <a:schemeClr val="lt1"/>
          </a:fontRef>
        </p:style>
        <p:txBody>
          <a:bodyPr wrap="square" rtlCol="0">
            <a:spAutoFit/>
          </a:bodyPr>
          <a:lstStyle/>
          <a:p>
            <a:pPr>
              <a:buFont typeface="Wingdings" charset="2"/>
              <a:buChar char="Ø"/>
            </a:pPr>
            <a:r>
              <a:rPr lang="en-US" altLang="ja-JP" sz="2000" dirty="0" smtClean="0">
                <a:solidFill>
                  <a:srgbClr val="660066"/>
                </a:solidFill>
                <a:latin typeface="Helvetica"/>
                <a:cs typeface="Helvetica"/>
              </a:rPr>
              <a:t>Background conditions: </a:t>
            </a:r>
          </a:p>
          <a:p>
            <a:pPr algn="ctr"/>
            <a:r>
              <a:rPr lang="en-US" altLang="ja-JP" sz="2000" dirty="0" smtClean="0">
                <a:solidFill>
                  <a:srgbClr val="660066"/>
                </a:solidFill>
                <a:latin typeface="Helvetica"/>
                <a:cs typeface="Helvetica"/>
              </a:rPr>
              <a:t>Sediments (clay minerals, fine-grained </a:t>
            </a:r>
            <a:r>
              <a:rPr lang="en-US" altLang="ja-JP" sz="2000" dirty="0" err="1" smtClean="0">
                <a:solidFill>
                  <a:srgbClr val="660066"/>
                </a:solidFill>
                <a:latin typeface="Helvetica"/>
                <a:cs typeface="Helvetica"/>
              </a:rPr>
              <a:t>clastics</a:t>
            </a:r>
            <a:r>
              <a:rPr lang="en-US" altLang="ja-JP" sz="2000" dirty="0" smtClean="0">
                <a:solidFill>
                  <a:srgbClr val="660066"/>
                </a:solidFill>
                <a:latin typeface="Helvetica"/>
                <a:cs typeface="Helvetica"/>
              </a:rPr>
              <a:t>, metals) </a:t>
            </a:r>
          </a:p>
          <a:p>
            <a:pPr algn="ctr"/>
            <a:r>
              <a:rPr lang="en-US" altLang="ja-JP" sz="2000" dirty="0" smtClean="0">
                <a:solidFill>
                  <a:srgbClr val="660066"/>
                </a:solidFill>
                <a:latin typeface="Helvetica"/>
                <a:cs typeface="Helvetica"/>
              </a:rPr>
              <a:t>and interstitial chemistries (H</a:t>
            </a:r>
            <a:r>
              <a:rPr lang="en-US" altLang="ja-JP" sz="2000" baseline="-25000" dirty="0" smtClean="0">
                <a:solidFill>
                  <a:srgbClr val="660066"/>
                </a:solidFill>
                <a:latin typeface="Helvetica"/>
                <a:cs typeface="Helvetica"/>
              </a:rPr>
              <a:t>2</a:t>
            </a:r>
            <a:r>
              <a:rPr lang="en-US" altLang="ja-JP" sz="2000" dirty="0" smtClean="0">
                <a:solidFill>
                  <a:srgbClr val="660066"/>
                </a:solidFill>
                <a:latin typeface="Helvetica"/>
                <a:cs typeface="Helvetica"/>
              </a:rPr>
              <a:t>O, </a:t>
            </a:r>
            <a:r>
              <a:rPr lang="en-US" sz="2000" dirty="0" smtClean="0">
                <a:solidFill>
                  <a:srgbClr val="660066"/>
                </a:solidFill>
                <a:latin typeface="Helvetica"/>
                <a:cs typeface="Helvetica"/>
              </a:rPr>
              <a:t>CO, CO</a:t>
            </a:r>
            <a:r>
              <a:rPr lang="en-US" sz="2000" baseline="-25000" dirty="0" smtClean="0">
                <a:solidFill>
                  <a:srgbClr val="660066"/>
                </a:solidFill>
                <a:latin typeface="Helvetica"/>
                <a:cs typeface="Helvetica"/>
              </a:rPr>
              <a:t>2</a:t>
            </a:r>
            <a:r>
              <a:rPr lang="en-US" sz="2000" dirty="0" smtClean="0">
                <a:solidFill>
                  <a:srgbClr val="660066"/>
                </a:solidFill>
                <a:latin typeface="Helvetica"/>
                <a:cs typeface="Helvetica"/>
              </a:rPr>
              <a:t>, H</a:t>
            </a:r>
            <a:r>
              <a:rPr lang="en-US" sz="2000" baseline="-25000" dirty="0" smtClean="0">
                <a:solidFill>
                  <a:srgbClr val="660066"/>
                </a:solidFill>
                <a:latin typeface="Helvetica"/>
                <a:cs typeface="Helvetica"/>
              </a:rPr>
              <a:t>2</a:t>
            </a:r>
            <a:r>
              <a:rPr lang="en-US" sz="2000" dirty="0" smtClean="0">
                <a:solidFill>
                  <a:srgbClr val="660066"/>
                </a:solidFill>
                <a:latin typeface="Helvetica"/>
                <a:cs typeface="Helvetica"/>
              </a:rPr>
              <a:t>S, NH</a:t>
            </a:r>
            <a:r>
              <a:rPr lang="en-US" sz="2000" baseline="-25000" dirty="0" smtClean="0">
                <a:solidFill>
                  <a:srgbClr val="660066"/>
                </a:solidFill>
                <a:latin typeface="Helvetica"/>
                <a:cs typeface="Helvetica"/>
              </a:rPr>
              <a:t>3</a:t>
            </a:r>
            <a:r>
              <a:rPr lang="en-US" sz="2000" dirty="0" smtClean="0">
                <a:solidFill>
                  <a:srgbClr val="660066"/>
                </a:solidFill>
                <a:latin typeface="Helvetica"/>
                <a:cs typeface="Helvetica"/>
              </a:rPr>
              <a:t>)</a:t>
            </a:r>
            <a:endParaRPr kumimoji="1" lang="ja-JP" altLang="en-US" sz="2000" dirty="0">
              <a:solidFill>
                <a:srgbClr val="660066"/>
              </a:solidFill>
              <a:latin typeface="Helvetica"/>
              <a:cs typeface="Helvetica"/>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図 3" descr="説明図 2-2 .tif"/>
          <p:cNvPicPr>
            <a:picLocks noChangeAspect="1"/>
          </p:cNvPicPr>
          <p:nvPr/>
        </p:nvPicPr>
        <p:blipFill>
          <a:blip r:embed="rId2"/>
          <a:stretch>
            <a:fillRect/>
          </a:stretch>
        </p:blipFill>
        <p:spPr>
          <a:xfrm>
            <a:off x="194734" y="2037439"/>
            <a:ext cx="8754533" cy="2912702"/>
          </a:xfrm>
          <a:prstGeom prst="rect">
            <a:avLst/>
          </a:prstGeom>
        </p:spPr>
      </p:pic>
      <p:sp>
        <p:nvSpPr>
          <p:cNvPr id="3" name="正方形/長方形 2"/>
          <p:cNvSpPr/>
          <p:nvPr/>
        </p:nvSpPr>
        <p:spPr>
          <a:xfrm>
            <a:off x="194734" y="1193800"/>
            <a:ext cx="8754533" cy="400110"/>
          </a:xfrm>
          <a:prstGeom prst="rect">
            <a:avLst/>
          </a:prstGeom>
        </p:spPr>
        <p:txBody>
          <a:bodyPr wrap="square">
            <a:spAutoFit/>
          </a:bodyPr>
          <a:lstStyle/>
          <a:p>
            <a:pPr algn="ctr"/>
            <a:r>
              <a:rPr lang="en-US" altLang="ja-JP" sz="2000" dirty="0" smtClean="0">
                <a:latin typeface="Helvetica"/>
                <a:cs typeface="Helvetica"/>
              </a:rPr>
              <a:t>Fe, Ni, Amorphous carbon, H</a:t>
            </a:r>
            <a:r>
              <a:rPr lang="en-US" altLang="ja-JP" sz="2000" baseline="-25000" dirty="0" smtClean="0">
                <a:latin typeface="Helvetica"/>
                <a:cs typeface="Helvetica"/>
              </a:rPr>
              <a:t>2</a:t>
            </a:r>
            <a:r>
              <a:rPr lang="en-US" altLang="ja-JP" sz="2000" dirty="0" smtClean="0">
                <a:latin typeface="Helvetica"/>
                <a:cs typeface="Helvetica"/>
              </a:rPr>
              <a:t>O, N</a:t>
            </a:r>
            <a:r>
              <a:rPr lang="en-US" altLang="ja-JP" sz="2000" baseline="-25000" dirty="0" smtClean="0">
                <a:latin typeface="Helvetica"/>
                <a:cs typeface="Helvetica"/>
              </a:rPr>
              <a:t>2</a:t>
            </a:r>
            <a:r>
              <a:rPr lang="en-US" altLang="ja-JP" sz="2000" dirty="0" smtClean="0">
                <a:latin typeface="Helvetica"/>
                <a:cs typeface="Helvetica"/>
              </a:rPr>
              <a:t> → Carboxylic acids, Amine, </a:t>
            </a:r>
            <a:r>
              <a:rPr lang="en-US" altLang="ja-JP" sz="2000" dirty="0" err="1" smtClean="0">
                <a:latin typeface="Helvetica"/>
                <a:cs typeface="Helvetica"/>
              </a:rPr>
              <a:t>Glycine</a:t>
            </a:r>
            <a:endParaRPr lang="ja-JP" altLang="en-US" sz="2000" dirty="0"/>
          </a:p>
        </p:txBody>
      </p:sp>
      <p:sp>
        <p:nvSpPr>
          <p:cNvPr id="5" name="正方形/長方形 4"/>
          <p:cNvSpPr/>
          <p:nvPr/>
        </p:nvSpPr>
        <p:spPr>
          <a:xfrm>
            <a:off x="2396798" y="575733"/>
            <a:ext cx="4596130" cy="707886"/>
          </a:xfrm>
          <a:prstGeom prst="rect">
            <a:avLst/>
          </a:prstGeom>
        </p:spPr>
        <p:txBody>
          <a:bodyPr wrap="none">
            <a:spAutoFit/>
          </a:bodyPr>
          <a:lstStyle/>
          <a:p>
            <a:pPr algn="ctr"/>
            <a:r>
              <a:rPr lang="en-US" altLang="ja-JP" sz="2000" dirty="0" smtClean="0">
                <a:latin typeface="Helvetica"/>
                <a:cs typeface="Helvetica"/>
              </a:rPr>
              <a:t>Bombardment of oceans by meteorites</a:t>
            </a:r>
          </a:p>
          <a:p>
            <a:pPr algn="ctr"/>
            <a:r>
              <a:rPr lang="en-US" altLang="ja-JP" sz="2000" dirty="0" smtClean="0">
                <a:latin typeface="Helvetica"/>
                <a:cs typeface="Helvetica"/>
              </a:rPr>
              <a:t>↓</a:t>
            </a:r>
            <a:endParaRPr lang="ja-JP" altLang="en-US" sz="2000" dirty="0">
              <a:latin typeface="Helvetica"/>
              <a:cs typeface="Helvetica"/>
            </a:endParaRPr>
          </a:p>
        </p:txBody>
      </p:sp>
      <p:sp>
        <p:nvSpPr>
          <p:cNvPr id="6" name="テキスト ボックス 5"/>
          <p:cNvSpPr txBox="1"/>
          <p:nvPr/>
        </p:nvSpPr>
        <p:spPr>
          <a:xfrm>
            <a:off x="194734" y="5701099"/>
            <a:ext cx="3449338" cy="369332"/>
          </a:xfrm>
          <a:prstGeom prst="rect">
            <a:avLst/>
          </a:prstGeom>
          <a:ln w="25400" cap="flat" cmpd="sng" algn="ctr">
            <a:noFill/>
            <a:prstDash val="solid"/>
            <a:round/>
            <a:headEnd type="none" w="med" len="med"/>
            <a:tailEnd type="none" w="med" len="med"/>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ja-JP" altLang="en-US" dirty="0" smtClean="0">
                <a:latin typeface="+mj-ea"/>
                <a:ea typeface="+mj-ea"/>
              </a:rPr>
              <a:t>大規模・急激堆積作用</a:t>
            </a:r>
            <a:r>
              <a:rPr lang="en-US" altLang="ja-JP" dirty="0" smtClean="0">
                <a:latin typeface="+mj-ea"/>
                <a:ea typeface="+mj-ea"/>
              </a:rPr>
              <a:t>/</a:t>
            </a:r>
            <a:r>
              <a:rPr lang="ja-JP" altLang="en-US" dirty="0" smtClean="0">
                <a:latin typeface="+mj-ea"/>
                <a:ea typeface="+mj-ea"/>
              </a:rPr>
              <a:t>埋積作用</a:t>
            </a:r>
            <a:endParaRPr lang="en-US" altLang="ja-JP" dirty="0" smtClean="0">
              <a:latin typeface="+mj-ea"/>
              <a:ea typeface="+mj-ea"/>
            </a:endParaRPr>
          </a:p>
        </p:txBody>
      </p:sp>
      <p:sp>
        <p:nvSpPr>
          <p:cNvPr id="8" name="テキスト ボックス 7"/>
          <p:cNvSpPr txBox="1"/>
          <p:nvPr/>
        </p:nvSpPr>
        <p:spPr>
          <a:xfrm>
            <a:off x="4179025" y="5562600"/>
            <a:ext cx="4770242" cy="646331"/>
          </a:xfrm>
          <a:prstGeom prst="rect">
            <a:avLst/>
          </a:prstGeom>
          <a:ln w="25400" cap="flat" cmpd="sng" algn="ctr">
            <a:noFill/>
            <a:prstDash val="solid"/>
            <a:round/>
            <a:headEnd type="none" w="med" len="med"/>
            <a:tailEnd type="none" w="med" len="med"/>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ja-JP" altLang="en-US" dirty="0" smtClean="0">
                <a:latin typeface="+mj-ea"/>
                <a:ea typeface="+mj-ea"/>
              </a:rPr>
              <a:t>要件１：大量の低分子有機化合物が絶えず生成</a:t>
            </a:r>
            <a:r>
              <a:rPr kumimoji="1" lang="ja-JP" altLang="en-US" dirty="0" smtClean="0">
                <a:latin typeface="+mj-ea"/>
                <a:ea typeface="+mj-ea"/>
              </a:rPr>
              <a:t>要件２：生成した有機化合物が保存される条件</a:t>
            </a:r>
            <a:endParaRPr kumimoji="1" lang="ja-JP" altLang="en-US" dirty="0">
              <a:latin typeface="+mj-ea"/>
              <a:ea typeface="+mj-ea"/>
            </a:endParaRPr>
          </a:p>
        </p:txBody>
      </p:sp>
      <p:sp>
        <p:nvSpPr>
          <p:cNvPr id="9" name="右矢印 8"/>
          <p:cNvSpPr/>
          <p:nvPr/>
        </p:nvSpPr>
        <p:spPr>
          <a:xfrm>
            <a:off x="3694872" y="5739785"/>
            <a:ext cx="407953" cy="291960"/>
          </a:xfrm>
          <a:prstGeom prst="rightArrow">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タイトル 3"/>
          <p:cNvSpPr>
            <a:spLocks noGrp="1"/>
          </p:cNvSpPr>
          <p:nvPr>
            <p:ph type="ctrTitle"/>
          </p:nvPr>
        </p:nvSpPr>
        <p:spPr>
          <a:xfrm>
            <a:off x="685800" y="1583266"/>
            <a:ext cx="7975600" cy="3894667"/>
          </a:xfrm>
        </p:spPr>
        <p:txBody>
          <a:bodyPr>
            <a:noAutofit/>
          </a:bodyPr>
          <a:lstStyle/>
          <a:p>
            <a:r>
              <a:rPr lang="ja-JP" altLang="en-US" sz="3200" dirty="0" smtClean="0"/>
              <a:t>初期地球における高分子化効果</a:t>
            </a:r>
            <a:r>
              <a:rPr lang="en-US" altLang="ja-JP" sz="3200" dirty="0" smtClean="0"/>
              <a:t/>
            </a:r>
            <a:br>
              <a:rPr lang="en-US" altLang="ja-JP" sz="3200" dirty="0" smtClean="0"/>
            </a:br>
            <a:r>
              <a:rPr lang="en-US" altLang="ja-JP" sz="3200" dirty="0" smtClean="0"/>
              <a:t/>
            </a:r>
            <a:br>
              <a:rPr lang="en-US" altLang="ja-JP" sz="3200" dirty="0" smtClean="0"/>
            </a:br>
            <a:r>
              <a:rPr lang="en-US" altLang="ja-JP" sz="3200" dirty="0" smtClean="0"/>
              <a:t/>
            </a:r>
            <a:br>
              <a:rPr lang="en-US" altLang="ja-JP" sz="3200" dirty="0" smtClean="0"/>
            </a:br>
            <a:r>
              <a:rPr lang="en-US" altLang="ja-JP" sz="3200" dirty="0" smtClean="0"/>
              <a:t>−</a:t>
            </a:r>
            <a:r>
              <a:rPr lang="ja-JP" altLang="en-US" sz="3200" dirty="0" smtClean="0"/>
              <a:t>生物有機物の創出</a:t>
            </a:r>
            <a:r>
              <a:rPr lang="en-US" altLang="ja-JP" sz="3200" dirty="0" smtClean="0"/>
              <a:t>−</a:t>
            </a:r>
            <a:br>
              <a:rPr lang="en-US" altLang="ja-JP" sz="3200" dirty="0" smtClean="0"/>
            </a:br>
            <a:r>
              <a:rPr lang="en-US" altLang="ja-JP" sz="3200" dirty="0" smtClean="0"/>
              <a:t/>
            </a:r>
            <a:br>
              <a:rPr lang="en-US" altLang="ja-JP" sz="3200" dirty="0" smtClean="0"/>
            </a:br>
            <a:r>
              <a:rPr lang="en-US" altLang="ja-JP" sz="3200" dirty="0" smtClean="0"/>
              <a:t/>
            </a:r>
            <a:br>
              <a:rPr lang="en-US" altLang="ja-JP" sz="3200" dirty="0" smtClean="0"/>
            </a:br>
            <a:r>
              <a:rPr lang="en-US" altLang="ja-JP" sz="3200" dirty="0" smtClean="0"/>
              <a:t/>
            </a:r>
            <a:br>
              <a:rPr lang="en-US" altLang="ja-JP" sz="3200" dirty="0" smtClean="0"/>
            </a:br>
            <a:r>
              <a:rPr lang="ja-JP" altLang="en-US" sz="3200" dirty="0" smtClean="0"/>
              <a:t>生物単量体の生成</a:t>
            </a:r>
            <a:endParaRPr lang="ja-JP" altLang="en-US" sz="2800" dirty="0"/>
          </a:p>
        </p:txBody>
      </p:sp>
      <p:sp>
        <p:nvSpPr>
          <p:cNvPr id="3" name="等号 2"/>
          <p:cNvSpPr/>
          <p:nvPr/>
        </p:nvSpPr>
        <p:spPr>
          <a:xfrm rot="5400000">
            <a:off x="4343400" y="2421465"/>
            <a:ext cx="660400" cy="296333"/>
          </a:xfrm>
          <a:prstGeom prst="mathEqual">
            <a:avLst/>
          </a:prstGeom>
          <a:solidFill>
            <a:schemeClr val="bg1">
              <a:lumMod val="85000"/>
            </a:schemeClr>
          </a:solidFill>
          <a:ln w="3175" cap="flat" cmpd="sng" algn="ctr">
            <a:solidFill>
              <a:schemeClr val="tx1"/>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chemeClr val="tx1"/>
              </a:solidFill>
            </a:endParaRPr>
          </a:p>
        </p:txBody>
      </p:sp>
      <p:sp>
        <p:nvSpPr>
          <p:cNvPr id="5" name="下矢印 4"/>
          <p:cNvSpPr/>
          <p:nvPr/>
        </p:nvSpPr>
        <p:spPr>
          <a:xfrm>
            <a:off x="4525433" y="3853147"/>
            <a:ext cx="296334" cy="794260"/>
          </a:xfrm>
          <a:prstGeom prst="downArrow">
            <a:avLst>
              <a:gd name="adj1" fmla="val 35294"/>
              <a:gd name="adj2" fmla="val 52941"/>
            </a:avLst>
          </a:prstGeom>
          <a:solidFill>
            <a:schemeClr val="bg1">
              <a:lumMod val="75000"/>
            </a:schemeClr>
          </a:solidFill>
          <a:ln w="3175" cap="flat" cmpd="sng" algn="ctr">
            <a:solidFill>
              <a:schemeClr val="tx1"/>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6" name="テキスト ボックス 5"/>
          <p:cNvSpPr txBox="1"/>
          <p:nvPr/>
        </p:nvSpPr>
        <p:spPr>
          <a:xfrm>
            <a:off x="3809825" y="5452533"/>
            <a:ext cx="2879026" cy="307777"/>
          </a:xfrm>
          <a:prstGeom prst="rect">
            <a:avLst/>
          </a:prstGeom>
          <a:noFill/>
        </p:spPr>
        <p:txBody>
          <a:bodyPr wrap="none" rtlCol="0">
            <a:spAutoFit/>
          </a:bodyPr>
          <a:lstStyle/>
          <a:p>
            <a:r>
              <a:rPr lang="en-US" altLang="ja-JP" sz="1400" dirty="0" smtClean="0">
                <a:latin typeface="Helvetica"/>
                <a:cs typeface="Helvetica"/>
              </a:rPr>
              <a:t>The origin of biological monomers</a:t>
            </a:r>
            <a:endParaRPr kumimoji="1" lang="ja-JP" altLang="en-US" sz="1400" dirty="0">
              <a:latin typeface="Helvetica"/>
              <a:cs typeface="Helvetica"/>
            </a:endParaRPr>
          </a:p>
        </p:txBody>
      </p:sp>
      <p:sp>
        <p:nvSpPr>
          <p:cNvPr id="7" name="テキスト ボックス 6"/>
          <p:cNvSpPr txBox="1"/>
          <p:nvPr/>
        </p:nvSpPr>
        <p:spPr>
          <a:xfrm>
            <a:off x="6238316" y="6293933"/>
            <a:ext cx="2423084" cy="307777"/>
          </a:xfrm>
          <a:prstGeom prst="rect">
            <a:avLst/>
          </a:prstGeom>
          <a:noFill/>
        </p:spPr>
        <p:txBody>
          <a:bodyPr wrap="none" rtlCol="0">
            <a:spAutoFit/>
          </a:bodyPr>
          <a:lstStyle/>
          <a:p>
            <a:r>
              <a:rPr lang="en-US" altLang="ja-JP" sz="1400" dirty="0" smtClean="0"/>
              <a:t>MINOURA, SUGAWARA, IIJIMA</a:t>
            </a:r>
            <a:endParaRPr kumimoji="1" lang="ja-JP" altLang="en-US" sz="1400" dirty="0"/>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図 2" descr="説明図 2-2 .tif"/>
          <p:cNvPicPr>
            <a:picLocks noChangeAspect="1"/>
          </p:cNvPicPr>
          <p:nvPr/>
        </p:nvPicPr>
        <p:blipFill>
          <a:blip r:embed="rId2"/>
          <a:stretch>
            <a:fillRect/>
          </a:stretch>
        </p:blipFill>
        <p:spPr>
          <a:xfrm>
            <a:off x="76200" y="1012518"/>
            <a:ext cx="8991600" cy="4916290"/>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図 2" descr="重合反応.tif"/>
          <p:cNvPicPr>
            <a:picLocks noChangeAspect="1"/>
          </p:cNvPicPr>
          <p:nvPr/>
        </p:nvPicPr>
        <p:blipFill>
          <a:blip r:embed="rId2"/>
          <a:stretch>
            <a:fillRect/>
          </a:stretch>
        </p:blipFill>
        <p:spPr>
          <a:xfrm>
            <a:off x="622300" y="450526"/>
            <a:ext cx="7912100" cy="2022177"/>
          </a:xfrm>
          <a:prstGeom prst="rect">
            <a:avLst/>
          </a:prstGeom>
          <a:ln w="25400" cap="flat" cmpd="sng" algn="ctr">
            <a:solidFill>
              <a:schemeClr val="accent3">
                <a:lumMod val="75000"/>
              </a:schemeClr>
            </a:solidFill>
            <a:prstDash val="solid"/>
            <a:round/>
            <a:headEnd type="none" w="med" len="med"/>
            <a:tailEnd type="none" w="med" len="med"/>
          </a:ln>
        </p:spPr>
      </p:pic>
      <p:pic>
        <p:nvPicPr>
          <p:cNvPr id="4" name="図 3" descr="重合反応２.tif"/>
          <p:cNvPicPr>
            <a:picLocks noChangeAspect="1"/>
          </p:cNvPicPr>
          <p:nvPr/>
        </p:nvPicPr>
        <p:blipFill>
          <a:blip r:embed="rId3"/>
          <a:stretch>
            <a:fillRect/>
          </a:stretch>
        </p:blipFill>
        <p:spPr>
          <a:xfrm>
            <a:off x="4421716" y="3113700"/>
            <a:ext cx="4112684" cy="3290147"/>
          </a:xfrm>
          <a:prstGeom prst="rect">
            <a:avLst/>
          </a:prstGeom>
          <a:ln w="25400" cap="flat" cmpd="sng" algn="ctr">
            <a:solidFill>
              <a:schemeClr val="accent3">
                <a:lumMod val="75000"/>
              </a:schemeClr>
            </a:solidFill>
            <a:prstDash val="solid"/>
            <a:round/>
            <a:headEnd type="none" w="med" len="med"/>
            <a:tailEnd type="none" w="med" len="med"/>
          </a:ln>
        </p:spPr>
      </p:pic>
      <p:sp>
        <p:nvSpPr>
          <p:cNvPr id="5" name="テキスト ボックス 4"/>
          <p:cNvSpPr txBox="1"/>
          <p:nvPr/>
        </p:nvSpPr>
        <p:spPr>
          <a:xfrm>
            <a:off x="622300" y="2505624"/>
            <a:ext cx="7912100" cy="492443"/>
          </a:xfrm>
          <a:prstGeom prst="rect">
            <a:avLst/>
          </a:prstGeom>
          <a:noFill/>
        </p:spPr>
        <p:txBody>
          <a:bodyPr wrap="square" rtlCol="0">
            <a:spAutoFit/>
          </a:bodyPr>
          <a:lstStyle/>
          <a:p>
            <a:pPr algn="just"/>
            <a:r>
              <a:rPr lang="en-US" altLang="ja-JP" sz="1300" dirty="0" smtClean="0">
                <a:latin typeface="Helvetica"/>
                <a:cs typeface="Helvetica"/>
              </a:rPr>
              <a:t>Life could have been inorganically started by sulfide minerals on which a succession of </a:t>
            </a:r>
            <a:r>
              <a:rPr lang="en-US" altLang="ja-JP" sz="1300" dirty="0" err="1" smtClean="0">
                <a:latin typeface="Helvetica"/>
                <a:cs typeface="Helvetica"/>
              </a:rPr>
              <a:t>biomolecules</a:t>
            </a:r>
            <a:r>
              <a:rPr lang="en-US" altLang="ja-JP" sz="1300" dirty="0" smtClean="0">
                <a:latin typeface="Helvetica"/>
                <a:cs typeface="Helvetica"/>
              </a:rPr>
              <a:t> assembled. </a:t>
            </a:r>
            <a:r>
              <a:rPr lang="en-US" altLang="ja-JP" sz="1300" u="sng" dirty="0" smtClean="0">
                <a:latin typeface="Helvetica"/>
                <a:cs typeface="Helvetica"/>
              </a:rPr>
              <a:t>Each step incorporates raw materials readily available in tsunami sediments on land</a:t>
            </a:r>
            <a:r>
              <a:rPr lang="en-US" altLang="ja-JP" sz="1300" dirty="0" smtClean="0">
                <a:latin typeface="Helvetica"/>
                <a:cs typeface="Helvetica"/>
              </a:rPr>
              <a:t>.</a:t>
            </a:r>
            <a:endParaRPr kumimoji="1" lang="ja-JP" altLang="en-US" sz="1300" dirty="0">
              <a:latin typeface="Helvetica"/>
              <a:cs typeface="Helvetica"/>
            </a:endParaRPr>
          </a:p>
        </p:txBody>
      </p:sp>
      <p:pic>
        <p:nvPicPr>
          <p:cNvPr id="8" name="図 7" descr="表面代謝 .tif"/>
          <p:cNvPicPr>
            <a:picLocks noChangeAspect="1"/>
          </p:cNvPicPr>
          <p:nvPr/>
        </p:nvPicPr>
        <p:blipFill>
          <a:blip r:embed="rId4"/>
          <a:stretch>
            <a:fillRect/>
          </a:stretch>
        </p:blipFill>
        <p:spPr>
          <a:xfrm>
            <a:off x="622300" y="3088300"/>
            <a:ext cx="3688959" cy="2643815"/>
          </a:xfrm>
          <a:prstGeom prst="rect">
            <a:avLst/>
          </a:prstGeom>
        </p:spPr>
      </p:pic>
      <p:sp>
        <p:nvSpPr>
          <p:cNvPr id="9" name="テキスト ボックス 8"/>
          <p:cNvSpPr txBox="1"/>
          <p:nvPr/>
        </p:nvSpPr>
        <p:spPr>
          <a:xfrm>
            <a:off x="622300" y="5757517"/>
            <a:ext cx="3688959" cy="646331"/>
          </a:xfrm>
          <a:prstGeom prst="rect">
            <a:avLst/>
          </a:prstGeom>
          <a:noFill/>
        </p:spPr>
        <p:txBody>
          <a:bodyPr wrap="square" rtlCol="0">
            <a:spAutoFit/>
          </a:bodyPr>
          <a:lstStyle/>
          <a:p>
            <a:pPr algn="just"/>
            <a:r>
              <a:rPr lang="en-US" altLang="ja-JP" sz="1200" dirty="0" smtClean="0">
                <a:latin typeface="Helvetica"/>
                <a:cs typeface="Helvetica"/>
              </a:rPr>
              <a:t>A ‘reaction wheel’ shows amino acid analogs (outer circle) formed when HMU (center) reacts with various </a:t>
            </a:r>
            <a:r>
              <a:rPr lang="en-US" altLang="ja-JP" sz="1200" dirty="0" err="1" smtClean="0">
                <a:latin typeface="Helvetica"/>
                <a:cs typeface="Helvetica"/>
              </a:rPr>
              <a:t>prebiotic</a:t>
            </a:r>
            <a:r>
              <a:rPr lang="en-US" altLang="ja-JP" sz="1200" dirty="0" smtClean="0">
                <a:latin typeface="Helvetica"/>
                <a:cs typeface="Helvetica"/>
              </a:rPr>
              <a:t> molecules.</a:t>
            </a:r>
            <a:endParaRPr kumimoji="1" lang="ja-JP" altLang="en-US" sz="1200" dirty="0">
              <a:latin typeface="Helvetica"/>
              <a:cs typeface="Helvetica"/>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正方形/長方形 5"/>
          <p:cNvSpPr/>
          <p:nvPr/>
        </p:nvSpPr>
        <p:spPr>
          <a:xfrm>
            <a:off x="245536" y="3407619"/>
            <a:ext cx="8746068" cy="292388"/>
          </a:xfrm>
          <a:prstGeom prst="rect">
            <a:avLst/>
          </a:prstGeom>
        </p:spPr>
        <p:txBody>
          <a:bodyPr wrap="square">
            <a:spAutoFit/>
          </a:bodyPr>
          <a:lstStyle/>
          <a:p>
            <a:pPr algn="ctr"/>
            <a:r>
              <a:rPr lang="ja-JP" altLang="en-US" sz="1300" dirty="0" smtClean="0">
                <a:latin typeface="+mj-ea"/>
                <a:ea typeface="+mj-ea"/>
              </a:rPr>
              <a:t>陸側凹地への海水と金属・有機分子の流入</a:t>
            </a:r>
            <a:r>
              <a:rPr lang="en-US" altLang="ja-JP" sz="1300" dirty="0" smtClean="0">
                <a:latin typeface="+mj-ea"/>
                <a:ea typeface="+mj-ea"/>
              </a:rPr>
              <a:t>←</a:t>
            </a:r>
            <a:r>
              <a:rPr lang="ja-JP" altLang="en-US" sz="1300" dirty="0" smtClean="0">
                <a:latin typeface="+mj-ea"/>
                <a:ea typeface="+mj-ea"/>
              </a:rPr>
              <a:t>津波による金属・有機分子の移送</a:t>
            </a:r>
            <a:r>
              <a:rPr lang="en-US" altLang="ja-JP" sz="1300" dirty="0" smtClean="0">
                <a:latin typeface="+mj-ea"/>
                <a:ea typeface="+mj-ea"/>
              </a:rPr>
              <a:t>←</a:t>
            </a:r>
            <a:r>
              <a:rPr lang="ja-JP" altLang="en-US" sz="1300" dirty="0" smtClean="0">
                <a:latin typeface="+mj-ea"/>
                <a:ea typeface="+mj-ea"/>
              </a:rPr>
              <a:t>隕石の海洋衝突に伴う有機分子の生成</a:t>
            </a:r>
            <a:endParaRPr lang="ja-JP" altLang="en-US" sz="1300" dirty="0">
              <a:latin typeface="+mj-ea"/>
              <a:ea typeface="+mj-ea"/>
            </a:endParaRPr>
          </a:p>
        </p:txBody>
      </p:sp>
      <p:pic>
        <p:nvPicPr>
          <p:cNvPr id="7" name="図 6" descr="説明図 2-3 .tif"/>
          <p:cNvPicPr>
            <a:picLocks noChangeAspect="1"/>
          </p:cNvPicPr>
          <p:nvPr/>
        </p:nvPicPr>
        <p:blipFill>
          <a:blip r:embed="rId2"/>
          <a:stretch>
            <a:fillRect/>
          </a:stretch>
        </p:blipFill>
        <p:spPr>
          <a:xfrm>
            <a:off x="207436" y="413669"/>
            <a:ext cx="8746068" cy="5189734"/>
          </a:xfrm>
          <a:prstGeom prst="rect">
            <a:avLst/>
          </a:prstGeom>
        </p:spPr>
      </p:pic>
      <p:sp>
        <p:nvSpPr>
          <p:cNvPr id="8" name="テキスト ボックス 7"/>
          <p:cNvSpPr txBox="1"/>
          <p:nvPr/>
        </p:nvSpPr>
        <p:spPr>
          <a:xfrm>
            <a:off x="1998138" y="3031067"/>
            <a:ext cx="5376330" cy="307777"/>
          </a:xfrm>
          <a:prstGeom prst="rect">
            <a:avLst/>
          </a:prstGeom>
          <a:noFill/>
        </p:spPr>
        <p:txBody>
          <a:bodyPr wrap="square" rtlCol="0">
            <a:spAutoFit/>
          </a:bodyPr>
          <a:lstStyle/>
          <a:p>
            <a:r>
              <a:rPr kumimoji="1" lang="ja-JP" altLang="en-US" sz="1400" dirty="0" smtClean="0"/>
              <a:t>繰り返す衝突津波の溯上により陸側凹地には金属や有機分子が集積</a:t>
            </a:r>
            <a:endParaRPr kumimoji="1" lang="ja-JP" altLang="en-US" sz="1400" dirty="0"/>
          </a:p>
        </p:txBody>
      </p:sp>
      <p:sp>
        <p:nvSpPr>
          <p:cNvPr id="9" name="テキスト ボックス 8"/>
          <p:cNvSpPr txBox="1"/>
          <p:nvPr/>
        </p:nvSpPr>
        <p:spPr>
          <a:xfrm>
            <a:off x="5016500" y="6038622"/>
            <a:ext cx="3937004" cy="523220"/>
          </a:xfrm>
          <a:prstGeom prst="rect">
            <a:avLst/>
          </a:prstGeom>
          <a:noFill/>
          <a:ln w="25400" cap="flat" cmpd="sng" algn="ctr">
            <a:solidFill>
              <a:srgbClr val="9BBB59"/>
            </a:solidFill>
            <a:prstDash val="solid"/>
            <a:round/>
            <a:headEnd type="none" w="med" len="med"/>
            <a:tailEnd type="none" w="med" len="med"/>
          </a:ln>
        </p:spPr>
        <p:txBody>
          <a:bodyPr wrap="square" rtlCol="0">
            <a:spAutoFit/>
          </a:bodyPr>
          <a:lstStyle/>
          <a:p>
            <a:pPr algn="ctr"/>
            <a:r>
              <a:rPr kumimoji="1" lang="ja-JP" altLang="en-US" sz="1400" dirty="0" smtClean="0"/>
              <a:t>津波の戻り波により海洋に流入し集積した</a:t>
            </a:r>
            <a:r>
              <a:rPr lang="ja-JP" altLang="en-US" sz="1400" dirty="0" smtClean="0"/>
              <a:t>有機物</a:t>
            </a:r>
            <a:endParaRPr lang="en-US" altLang="ja-JP" sz="1400" dirty="0" smtClean="0"/>
          </a:p>
          <a:p>
            <a:pPr algn="ctr"/>
            <a:r>
              <a:rPr lang="ja-JP" altLang="en-US" sz="1400" dirty="0" smtClean="0"/>
              <a:t>重合体が自然淘汰を受け生物単量体が出現</a:t>
            </a:r>
            <a:endParaRPr kumimoji="1" lang="ja-JP" altLang="en-US" sz="1400" dirty="0"/>
          </a:p>
        </p:txBody>
      </p:sp>
      <p:sp>
        <p:nvSpPr>
          <p:cNvPr id="10" name="テキスト ボックス 9"/>
          <p:cNvSpPr txBox="1"/>
          <p:nvPr/>
        </p:nvSpPr>
        <p:spPr>
          <a:xfrm>
            <a:off x="211661" y="5603403"/>
            <a:ext cx="6104466" cy="307777"/>
          </a:xfrm>
          <a:prstGeom prst="rect">
            <a:avLst/>
          </a:prstGeom>
          <a:noFill/>
        </p:spPr>
        <p:txBody>
          <a:bodyPr wrap="square" rtlCol="0">
            <a:spAutoFit/>
          </a:bodyPr>
          <a:lstStyle/>
          <a:p>
            <a:r>
              <a:rPr kumimoji="1" lang="ja-JP" altLang="en-US" sz="1400" dirty="0" smtClean="0"/>
              <a:t>津波堆積層中の晶出黄鉄鉱表面での自発反応により有機物重合体が生成</a:t>
            </a:r>
            <a:endParaRPr kumimoji="1" lang="ja-JP" altLang="en-US" sz="1400" dirty="0"/>
          </a:p>
        </p:txBody>
      </p:sp>
      <p:sp>
        <p:nvSpPr>
          <p:cNvPr id="11" name="下矢印 10"/>
          <p:cNvSpPr/>
          <p:nvPr/>
        </p:nvSpPr>
        <p:spPr>
          <a:xfrm>
            <a:off x="6896103" y="5651499"/>
            <a:ext cx="177799" cy="336321"/>
          </a:xfrm>
          <a:prstGeom prst="downArrow">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1625600"/>
            <a:ext cx="7772400" cy="1470025"/>
          </a:xfrm>
          <a:ln>
            <a:noFill/>
          </a:ln>
        </p:spPr>
        <p:style>
          <a:lnRef idx="2">
            <a:schemeClr val="accent3"/>
          </a:lnRef>
          <a:fillRef idx="1">
            <a:schemeClr val="lt1"/>
          </a:fillRef>
          <a:effectRef idx="0">
            <a:schemeClr val="accent3"/>
          </a:effectRef>
          <a:fontRef idx="minor">
            <a:schemeClr val="dk1"/>
          </a:fontRef>
        </p:style>
        <p:txBody>
          <a:bodyPr>
            <a:normAutofit/>
          </a:bodyPr>
          <a:lstStyle/>
          <a:p>
            <a:r>
              <a:rPr lang="en-US" sz="3600" dirty="0">
                <a:latin typeface="Helvetica"/>
                <a:ea typeface="+mj-ea"/>
                <a:cs typeface="Helvetica"/>
              </a:rPr>
              <a:t>The origin of</a:t>
            </a:r>
            <a:r>
              <a:rPr lang="en-US" sz="3600" dirty="0" smtClean="0">
                <a:latin typeface="Helvetica"/>
                <a:ea typeface="+mj-ea"/>
                <a:cs typeface="Helvetica"/>
              </a:rPr>
              <a:t> </a:t>
            </a:r>
            <a:br>
              <a:rPr lang="en-US" sz="3600" dirty="0" smtClean="0">
                <a:latin typeface="Helvetica"/>
                <a:ea typeface="+mj-ea"/>
                <a:cs typeface="Helvetica"/>
              </a:rPr>
            </a:br>
            <a:r>
              <a:rPr lang="en-US" sz="3600" dirty="0" smtClean="0">
                <a:latin typeface="Helvetica"/>
                <a:ea typeface="+mj-ea"/>
                <a:cs typeface="Helvetica"/>
              </a:rPr>
              <a:t>biological monomers</a:t>
            </a:r>
            <a:r>
              <a:rPr lang="ja-JP" sz="3600" dirty="0" smtClean="0">
                <a:latin typeface="Helvetica"/>
                <a:ea typeface="+mj-ea"/>
                <a:cs typeface="Helvetica"/>
              </a:rPr>
              <a:t> </a:t>
            </a:r>
            <a:endParaRPr lang="ja-JP" altLang="en-US" sz="3600" dirty="0">
              <a:latin typeface="Helvetica"/>
              <a:ea typeface="+mj-ea"/>
              <a:cs typeface="Helvetica"/>
            </a:endParaRPr>
          </a:p>
        </p:txBody>
      </p:sp>
      <p:cxnSp>
        <p:nvCxnSpPr>
          <p:cNvPr id="6" name="直線コネクタ 5"/>
          <p:cNvCxnSpPr/>
          <p:nvPr/>
        </p:nvCxnSpPr>
        <p:spPr>
          <a:xfrm rot="16200000" flipH="1">
            <a:off x="4235978" y="3431646"/>
            <a:ext cx="672044" cy="1"/>
          </a:xfrm>
          <a:prstGeom prst="line">
            <a:avLst/>
          </a:prstGeom>
          <a:ln w="25400" cap="flat" cmpd="sng" algn="ctr">
            <a:solidFill>
              <a:schemeClr val="tx1"/>
            </a:solidFill>
            <a:prstDash val="sysDash"/>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7" name="サブタイトル 2"/>
          <p:cNvSpPr>
            <a:spLocks noGrp="1"/>
          </p:cNvSpPr>
          <p:nvPr>
            <p:ph type="subTitle" idx="1"/>
          </p:nvPr>
        </p:nvSpPr>
        <p:spPr>
          <a:xfrm>
            <a:off x="1371600" y="3886200"/>
            <a:ext cx="6400800" cy="1092200"/>
          </a:xfrm>
          <a:ln>
            <a:noFill/>
          </a:ln>
        </p:spPr>
        <p:style>
          <a:lnRef idx="2">
            <a:schemeClr val="accent3"/>
          </a:lnRef>
          <a:fillRef idx="1">
            <a:schemeClr val="lt1"/>
          </a:fillRef>
          <a:effectRef idx="0">
            <a:schemeClr val="accent3"/>
          </a:effectRef>
          <a:fontRef idx="minor">
            <a:schemeClr val="dk1"/>
          </a:fontRef>
        </p:style>
        <p:txBody>
          <a:bodyPr>
            <a:normAutofit/>
          </a:bodyPr>
          <a:lstStyle/>
          <a:p>
            <a:r>
              <a:rPr lang="en-US" sz="2800" dirty="0" smtClean="0">
                <a:latin typeface="Helvetica"/>
                <a:cs typeface="Helvetica"/>
              </a:rPr>
              <a:t>There </a:t>
            </a:r>
            <a:r>
              <a:rPr lang="en-US" sz="2800" dirty="0">
                <a:latin typeface="Helvetica"/>
                <a:cs typeface="Helvetica"/>
              </a:rPr>
              <a:t>is no truly "standard model"</a:t>
            </a:r>
            <a:r>
              <a:rPr lang="en-US" sz="2800" dirty="0" smtClean="0">
                <a:latin typeface="Helvetica"/>
                <a:cs typeface="Helvetica"/>
              </a:rPr>
              <a:t> </a:t>
            </a:r>
          </a:p>
          <a:p>
            <a:r>
              <a:rPr lang="en-US" sz="2800" dirty="0" smtClean="0">
                <a:latin typeface="Helvetica"/>
                <a:cs typeface="Helvetica"/>
              </a:rPr>
              <a:t>of </a:t>
            </a:r>
            <a:r>
              <a:rPr lang="en-US" sz="2800" dirty="0">
                <a:latin typeface="Helvetica"/>
                <a:cs typeface="Helvetica"/>
              </a:rPr>
              <a:t>the origin of</a:t>
            </a:r>
            <a:r>
              <a:rPr lang="en-US" sz="2800" dirty="0" smtClean="0">
                <a:latin typeface="Helvetica"/>
                <a:cs typeface="Helvetica"/>
              </a:rPr>
              <a:t> biological compounds.</a:t>
            </a:r>
            <a:r>
              <a:rPr lang="ja-JP" sz="2800" dirty="0" smtClean="0">
                <a:latin typeface="Helvetica"/>
                <a:cs typeface="Helvetica"/>
              </a:rPr>
              <a:t> </a:t>
            </a:r>
            <a:endParaRPr lang="ja-JP" altLang="en-US" sz="2800" dirty="0">
              <a:latin typeface="Helvetica"/>
              <a:cs typeface="Helvetica"/>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601133"/>
            <a:ext cx="8229600" cy="804334"/>
          </a:xfrm>
        </p:spPr>
        <p:style>
          <a:lnRef idx="1">
            <a:schemeClr val="accent3"/>
          </a:lnRef>
          <a:fillRef idx="2">
            <a:schemeClr val="accent3"/>
          </a:fillRef>
          <a:effectRef idx="1">
            <a:schemeClr val="accent3"/>
          </a:effectRef>
          <a:fontRef idx="minor">
            <a:schemeClr val="dk1"/>
          </a:fontRef>
        </p:style>
        <p:txBody>
          <a:bodyPr>
            <a:normAutofit/>
          </a:bodyPr>
          <a:lstStyle/>
          <a:p>
            <a:r>
              <a:rPr lang="en-US" sz="3200" dirty="0">
                <a:latin typeface="Helvetica"/>
                <a:cs typeface="Helvetica"/>
              </a:rPr>
              <a:t>Current models</a:t>
            </a:r>
            <a:r>
              <a:rPr lang="en-US" sz="3200" dirty="0" smtClean="0">
                <a:latin typeface="Helvetica"/>
                <a:cs typeface="Helvetica"/>
              </a:rPr>
              <a:t>:</a:t>
            </a:r>
            <a:endParaRPr lang="ja-JP" altLang="en-US" sz="3200" dirty="0">
              <a:latin typeface="Helvetica"/>
              <a:cs typeface="Helvetica"/>
            </a:endParaRPr>
          </a:p>
        </p:txBody>
      </p:sp>
      <p:sp>
        <p:nvSpPr>
          <p:cNvPr id="3" name="コンテンツ プレースホルダ 2"/>
          <p:cNvSpPr>
            <a:spLocks noGrp="1"/>
          </p:cNvSpPr>
          <p:nvPr>
            <p:ph idx="1"/>
          </p:nvPr>
        </p:nvSpPr>
        <p:spPr>
          <a:xfrm>
            <a:off x="457200" y="1951567"/>
            <a:ext cx="8229600" cy="1651000"/>
          </a:xfrm>
        </p:spPr>
        <p:style>
          <a:lnRef idx="1">
            <a:schemeClr val="accent3"/>
          </a:lnRef>
          <a:fillRef idx="2">
            <a:schemeClr val="accent3"/>
          </a:fillRef>
          <a:effectRef idx="1">
            <a:schemeClr val="accent3"/>
          </a:effectRef>
          <a:fontRef idx="minor">
            <a:schemeClr val="dk1"/>
          </a:fontRef>
        </p:style>
        <p:txBody>
          <a:bodyPr>
            <a:normAutofit/>
          </a:bodyPr>
          <a:lstStyle/>
          <a:p>
            <a:r>
              <a:rPr lang="en-US" sz="2800" dirty="0">
                <a:latin typeface="Helvetica"/>
                <a:cs typeface="Helvetica"/>
              </a:rPr>
              <a:t>Stage</a:t>
            </a:r>
            <a:r>
              <a:rPr lang="en-US" sz="2800" dirty="0" smtClean="0">
                <a:latin typeface="Helvetica"/>
                <a:cs typeface="Helvetica"/>
              </a:rPr>
              <a:t> 3: The evolution from molecules to cell</a:t>
            </a:r>
          </a:p>
          <a:p>
            <a:endParaRPr lang="ja-JP" altLang="en-US" sz="2800" dirty="0" smtClean="0">
              <a:latin typeface="Helvetica"/>
              <a:cs typeface="Helvetica"/>
            </a:endParaRPr>
          </a:p>
          <a:p>
            <a:r>
              <a:rPr lang="en-US" sz="2800" dirty="0">
                <a:latin typeface="Helvetica"/>
                <a:cs typeface="Helvetica"/>
              </a:rPr>
              <a:t>Stage 2: The origin of </a:t>
            </a:r>
            <a:r>
              <a:rPr lang="en-US" sz="2800" dirty="0" smtClean="0">
                <a:latin typeface="Helvetica"/>
                <a:cs typeface="Helvetica"/>
              </a:rPr>
              <a:t>biological polymers</a:t>
            </a:r>
          </a:p>
        </p:txBody>
      </p:sp>
      <p:sp>
        <p:nvSpPr>
          <p:cNvPr id="6" name="上矢印 5"/>
          <p:cNvSpPr/>
          <p:nvPr/>
        </p:nvSpPr>
        <p:spPr>
          <a:xfrm>
            <a:off x="4648200" y="2446874"/>
            <a:ext cx="347133" cy="516467"/>
          </a:xfrm>
          <a:prstGeom prst="up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a:p>
        </p:txBody>
      </p:sp>
      <p:grpSp>
        <p:nvGrpSpPr>
          <p:cNvPr id="9" name="図形グループ 8"/>
          <p:cNvGrpSpPr/>
          <p:nvPr/>
        </p:nvGrpSpPr>
        <p:grpSpPr>
          <a:xfrm>
            <a:off x="457200" y="4543100"/>
            <a:ext cx="8229600" cy="1161717"/>
            <a:chOff x="457200" y="4543100"/>
            <a:chExt cx="8229600" cy="1161717"/>
          </a:xfrm>
        </p:grpSpPr>
        <p:sp>
          <p:nvSpPr>
            <p:cNvPr id="7" name="テキスト ボックス 6"/>
            <p:cNvSpPr txBox="1"/>
            <p:nvPr/>
          </p:nvSpPr>
          <p:spPr>
            <a:xfrm>
              <a:off x="457200" y="5181597"/>
              <a:ext cx="8229600" cy="523220"/>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kumimoji="1" lang="en-US" altLang="ja-JP" sz="2800" dirty="0" smtClean="0">
                  <a:latin typeface="Helvetica"/>
                  <a:cs typeface="Helvetica"/>
                </a:rPr>
                <a:t>Precursory stage: The origin of organic molecules</a:t>
              </a:r>
              <a:endParaRPr kumimoji="1" lang="ja-JP" altLang="en-US" sz="2800" dirty="0">
                <a:latin typeface="Helvetica"/>
                <a:cs typeface="Helvetica"/>
              </a:endParaRPr>
            </a:p>
          </p:txBody>
        </p:sp>
        <p:sp>
          <p:nvSpPr>
            <p:cNvPr id="8" name="上矢印 7"/>
            <p:cNvSpPr/>
            <p:nvPr/>
          </p:nvSpPr>
          <p:spPr>
            <a:xfrm>
              <a:off x="4648200" y="4543100"/>
              <a:ext cx="347133" cy="689299"/>
            </a:xfrm>
            <a:prstGeom prst="up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kumimoji="1" lang="ja-JP" altLang="en-US"/>
            </a:p>
          </p:txBody>
        </p:sp>
      </p:grpSp>
      <p:sp>
        <p:nvSpPr>
          <p:cNvPr id="10" name="コンテンツ プレースホルダ 2"/>
          <p:cNvSpPr txBox="1">
            <a:spLocks/>
          </p:cNvSpPr>
          <p:nvPr/>
        </p:nvSpPr>
        <p:spPr>
          <a:xfrm>
            <a:off x="457200" y="3869267"/>
            <a:ext cx="8229600" cy="550334"/>
          </a:xfrm>
          <a:prstGeom prst="rect">
            <a:avLst/>
          </a:prstGeom>
        </p:spPr>
        <p:style>
          <a:lnRef idx="1">
            <a:schemeClr val="accent3"/>
          </a:lnRef>
          <a:fillRef idx="2">
            <a:schemeClr val="accent3"/>
          </a:fillRef>
          <a:effectRef idx="1">
            <a:schemeClr val="accent3"/>
          </a:effectRef>
          <a:fontRef idx="minor">
            <a:schemeClr val="dk1"/>
          </a:fontRef>
        </p:style>
        <p:txBody>
          <a:bodyPr vert="horz" lIns="91440" tIns="45720" rIns="91440" bIns="45720" rtlCol="0">
            <a:noAutofit/>
          </a:body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1" lang="en-US" sz="2800" b="0" i="0" u="none" strike="noStrike" kern="1200" cap="none" spc="0" normalizeH="0" baseline="0" noProof="0" dirty="0" smtClean="0">
                <a:ln>
                  <a:noFill/>
                </a:ln>
                <a:solidFill>
                  <a:schemeClr val="dk1"/>
                </a:solidFill>
                <a:effectLst/>
                <a:uLnTx/>
                <a:uFillTx/>
                <a:latin typeface="Helvetica"/>
                <a:ea typeface="+mn-ea"/>
                <a:cs typeface="Helvetica"/>
              </a:rPr>
              <a:t>Stage 1: The origin of biological monomers</a:t>
            </a:r>
            <a:endParaRPr kumimoji="1" lang="ja-JP" altLang="en-US" sz="2800" b="0" i="0" u="none" strike="noStrike" kern="1200" cap="none" spc="0" normalizeH="0" baseline="0" noProof="0" dirty="0" smtClean="0">
              <a:ln>
                <a:noFill/>
              </a:ln>
              <a:solidFill>
                <a:schemeClr val="dk1"/>
              </a:solidFill>
              <a:effectLst/>
              <a:uLnTx/>
              <a:uFillTx/>
              <a:latin typeface="Helvetica"/>
              <a:ea typeface="+mn-ea"/>
              <a:cs typeface="Helvetica"/>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1" lang="ja-JP" altLang="en-US" sz="2800" b="0" i="0" u="none" strike="noStrike" kern="1200" cap="none" spc="0" normalizeH="0" baseline="0" noProof="0" dirty="0">
              <a:ln>
                <a:noFill/>
              </a:ln>
              <a:solidFill>
                <a:schemeClr val="dk1"/>
              </a:solidFill>
              <a:effectLst/>
              <a:uLnTx/>
              <a:uFillTx/>
              <a:latin typeface="+mn-lt"/>
              <a:ea typeface="+mn-ea"/>
              <a:cs typeface="+mn-cs"/>
            </a:endParaRPr>
          </a:p>
        </p:txBody>
      </p:sp>
      <p:sp>
        <p:nvSpPr>
          <p:cNvPr id="11" name="上矢印 10"/>
          <p:cNvSpPr/>
          <p:nvPr/>
        </p:nvSpPr>
        <p:spPr>
          <a:xfrm>
            <a:off x="4648200" y="3488268"/>
            <a:ext cx="347133" cy="448732"/>
          </a:xfrm>
          <a:prstGeom prst="up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900" decel="100000" fill="hold"/>
                                        <p:tgtEl>
                                          <p:spTgt spid="9"/>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 name="タイトル 12"/>
          <p:cNvSpPr>
            <a:spLocks noGrp="1"/>
          </p:cNvSpPr>
          <p:nvPr>
            <p:ph type="title"/>
          </p:nvPr>
        </p:nvSpPr>
        <p:spPr>
          <a:xfrm>
            <a:off x="457200" y="414867"/>
            <a:ext cx="8229600" cy="1270000"/>
          </a:xfrm>
        </p:spPr>
        <p:style>
          <a:lnRef idx="2">
            <a:schemeClr val="accent3"/>
          </a:lnRef>
          <a:fillRef idx="1">
            <a:schemeClr val="lt1"/>
          </a:fillRef>
          <a:effectRef idx="0">
            <a:schemeClr val="accent3"/>
          </a:effectRef>
          <a:fontRef idx="minor">
            <a:schemeClr val="dk1"/>
          </a:fontRef>
        </p:style>
        <p:txBody>
          <a:bodyPr>
            <a:normAutofit fontScale="90000"/>
          </a:bodyPr>
          <a:lstStyle/>
          <a:p>
            <a:r>
              <a:rPr lang="en-US" sz="3200" dirty="0" smtClean="0">
                <a:latin typeface="Helvetica"/>
                <a:cs typeface="Helvetica"/>
              </a:rPr>
              <a:t>Origin of organic molecules</a:t>
            </a:r>
            <a:br>
              <a:rPr lang="en-US" sz="3200" dirty="0" smtClean="0">
                <a:latin typeface="Helvetica"/>
                <a:cs typeface="Helvetica"/>
              </a:rPr>
            </a:br>
            <a:r>
              <a:rPr lang="en-US" sz="2800" dirty="0" smtClean="0">
                <a:latin typeface="Helvetica"/>
                <a:cs typeface="Helvetica"/>
              </a:rPr>
              <a:t/>
            </a:r>
            <a:br>
              <a:rPr lang="en-US" sz="2800" dirty="0" smtClean="0">
                <a:latin typeface="Helvetica"/>
                <a:cs typeface="Helvetica"/>
              </a:rPr>
            </a:br>
            <a:r>
              <a:rPr lang="ja-JP" altLang="en-US" sz="1778" b="1" dirty="0" smtClean="0">
                <a:latin typeface="Helvetica"/>
                <a:cs typeface="Helvetica"/>
              </a:rPr>
              <a:t>＞</a:t>
            </a:r>
            <a:r>
              <a:rPr lang="en-US" sz="2444" dirty="0" smtClean="0">
                <a:latin typeface="Helvetica"/>
                <a:cs typeface="Helvetica"/>
              </a:rPr>
              <a:t>Two possible sources of organic molecules on the early Earth</a:t>
            </a:r>
            <a:endParaRPr lang="ja-JP" altLang="en-US" sz="2444" dirty="0">
              <a:latin typeface="Helvetica"/>
              <a:cs typeface="Helvetica"/>
            </a:endParaRPr>
          </a:p>
        </p:txBody>
      </p:sp>
      <p:sp>
        <p:nvSpPr>
          <p:cNvPr id="14" name="コンテンツ プレースホルダ 13"/>
          <p:cNvSpPr>
            <a:spLocks noGrp="1"/>
          </p:cNvSpPr>
          <p:nvPr>
            <p:ph idx="1"/>
          </p:nvPr>
        </p:nvSpPr>
        <p:spPr>
          <a:xfrm>
            <a:off x="457200" y="2099733"/>
            <a:ext cx="8229600" cy="4055534"/>
          </a:xfrm>
        </p:spPr>
        <p:style>
          <a:lnRef idx="2">
            <a:schemeClr val="accent3"/>
          </a:lnRef>
          <a:fillRef idx="1">
            <a:schemeClr val="lt1"/>
          </a:fillRef>
          <a:effectRef idx="0">
            <a:schemeClr val="accent3"/>
          </a:effectRef>
          <a:fontRef idx="minor">
            <a:schemeClr val="dk1"/>
          </a:fontRef>
        </p:style>
        <p:txBody>
          <a:bodyPr>
            <a:noAutofit/>
          </a:bodyPr>
          <a:lstStyle/>
          <a:p>
            <a:r>
              <a:rPr lang="en-US" sz="2800" dirty="0" smtClean="0">
                <a:latin typeface="Helvetica"/>
                <a:cs typeface="Helvetica"/>
              </a:rPr>
              <a:t>Terrestrial origins:</a:t>
            </a:r>
          </a:p>
          <a:p>
            <a:pPr>
              <a:buNone/>
            </a:pPr>
            <a:r>
              <a:rPr lang="en-US" sz="2800" dirty="0" smtClean="0">
                <a:latin typeface="Helvetica"/>
                <a:cs typeface="Helvetica"/>
              </a:rPr>
              <a:t>     </a:t>
            </a:r>
            <a:r>
              <a:rPr lang="en-US" sz="2400" dirty="0" smtClean="0">
                <a:latin typeface="Helvetica"/>
                <a:cs typeface="Helvetica"/>
              </a:rPr>
              <a:t>Organic synthesis driven by impact shocks or by other energy sources (such as ultraviolet light or electrical discharges; </a:t>
            </a:r>
            <a:r>
              <a:rPr lang="en-US" sz="2400" i="1" dirty="0" err="1" smtClean="0">
                <a:latin typeface="Helvetica"/>
                <a:cs typeface="Helvetica"/>
              </a:rPr>
              <a:t>eg</a:t>
            </a:r>
            <a:r>
              <a:rPr lang="en-US" sz="2400" i="1" dirty="0" smtClean="0">
                <a:latin typeface="Helvetica"/>
                <a:cs typeface="Helvetica"/>
              </a:rPr>
              <a:t>. Miller's experiments</a:t>
            </a:r>
            <a:r>
              <a:rPr lang="en-US" sz="2400" dirty="0" smtClean="0">
                <a:latin typeface="Helvetica"/>
                <a:cs typeface="Helvetica"/>
              </a:rPr>
              <a:t>).</a:t>
            </a:r>
          </a:p>
          <a:p>
            <a:pPr>
              <a:buNone/>
            </a:pPr>
            <a:endParaRPr lang="ja-JP" altLang="en-US" sz="2400" dirty="0" smtClean="0">
              <a:latin typeface="Helvetica"/>
              <a:cs typeface="Helvetica"/>
            </a:endParaRPr>
          </a:p>
          <a:p>
            <a:r>
              <a:rPr lang="en-US" sz="2800" dirty="0" smtClean="0">
                <a:latin typeface="Helvetica"/>
                <a:cs typeface="Helvetica"/>
              </a:rPr>
              <a:t>Extraterrestrial origins: </a:t>
            </a:r>
          </a:p>
          <a:p>
            <a:pPr>
              <a:buNone/>
            </a:pPr>
            <a:r>
              <a:rPr lang="en-US" sz="2800" dirty="0" smtClean="0">
                <a:latin typeface="Helvetica"/>
                <a:cs typeface="Helvetica"/>
              </a:rPr>
              <a:t>     </a:t>
            </a:r>
            <a:r>
              <a:rPr lang="en-US" sz="2400" dirty="0" smtClean="0">
                <a:latin typeface="Helvetica"/>
                <a:cs typeface="Helvetica"/>
              </a:rPr>
              <a:t>Delivery by objects (</a:t>
            </a:r>
            <a:r>
              <a:rPr lang="en-US" sz="2400" i="1" dirty="0" smtClean="0">
                <a:latin typeface="Helvetica"/>
                <a:cs typeface="Helvetica"/>
              </a:rPr>
              <a:t>e.g. carbonaceous </a:t>
            </a:r>
            <a:r>
              <a:rPr lang="en-US" sz="2400" i="1" dirty="0" err="1" smtClean="0">
                <a:latin typeface="Helvetica"/>
                <a:cs typeface="Helvetica"/>
              </a:rPr>
              <a:t>chondrites</a:t>
            </a:r>
            <a:r>
              <a:rPr lang="en-US" sz="2400" dirty="0" smtClean="0">
                <a:latin typeface="Helvetica"/>
                <a:cs typeface="Helvetica"/>
              </a:rPr>
              <a:t>) or gravitational attraction of organic molecules or primitive life-forms from space.</a:t>
            </a:r>
            <a:endParaRPr lang="ja-JP" altLang="en-US" sz="2400" dirty="0" smtClean="0">
              <a:latin typeface="Helvetica"/>
              <a:cs typeface="Helvetica"/>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テキスト ボックス 3"/>
          <p:cNvSpPr txBox="1"/>
          <p:nvPr/>
        </p:nvSpPr>
        <p:spPr>
          <a:xfrm>
            <a:off x="558800" y="1318597"/>
            <a:ext cx="8017933" cy="4955203"/>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ja-JP" altLang="en-US" sz="1600" b="1" dirty="0" smtClean="0">
                <a:latin typeface="Helvetica"/>
                <a:cs typeface="Helvetica"/>
              </a:rPr>
              <a:t>＞</a:t>
            </a:r>
            <a:r>
              <a:rPr lang="en-US" sz="1600" b="1" dirty="0" smtClean="0">
                <a:latin typeface="Helvetica"/>
                <a:cs typeface="Helvetica"/>
              </a:rPr>
              <a:t>Soup theory:</a:t>
            </a:r>
            <a:endParaRPr lang="ja-JP" altLang="en-US" sz="1600" b="1" dirty="0" smtClean="0">
              <a:latin typeface="Helvetica"/>
              <a:cs typeface="Helvetica"/>
            </a:endParaRPr>
          </a:p>
          <a:p>
            <a:r>
              <a:rPr lang="ja-JP" altLang="en-US" sz="1600" b="1" dirty="0" smtClean="0">
                <a:latin typeface="Helvetica"/>
                <a:cs typeface="Helvetica"/>
              </a:rPr>
              <a:t>＞</a:t>
            </a:r>
            <a:r>
              <a:rPr lang="en-US" sz="1600" b="1" dirty="0" smtClean="0">
                <a:latin typeface="Helvetica"/>
                <a:cs typeface="Helvetica"/>
              </a:rPr>
              <a:t>Deep-sea vent theory:</a:t>
            </a:r>
            <a:endParaRPr lang="ja-JP" altLang="en-US" sz="1600" b="1" dirty="0" smtClean="0">
              <a:latin typeface="Helvetica"/>
              <a:cs typeface="Helvetica"/>
            </a:endParaRPr>
          </a:p>
          <a:p>
            <a:r>
              <a:rPr lang="ja-JP" altLang="en-US" sz="1600" b="1" dirty="0" smtClean="0">
                <a:latin typeface="Helvetica"/>
                <a:cs typeface="Helvetica"/>
              </a:rPr>
              <a:t>＞</a:t>
            </a:r>
            <a:r>
              <a:rPr lang="en-US" sz="1600" b="1" dirty="0" smtClean="0">
                <a:latin typeface="Helvetica"/>
                <a:cs typeface="Helvetica"/>
              </a:rPr>
              <a:t>Eigen‘s hypothesis:</a:t>
            </a:r>
            <a:endParaRPr lang="ja-JP" altLang="en-US" sz="1600" b="1" dirty="0" smtClean="0">
              <a:latin typeface="Helvetica"/>
              <a:cs typeface="Helvetica"/>
            </a:endParaRPr>
          </a:p>
          <a:p>
            <a:pPr algn="just"/>
            <a:r>
              <a:rPr lang="en-US" altLang="ja-JP" sz="1600" dirty="0" smtClean="0">
                <a:latin typeface="Helvetica"/>
                <a:cs typeface="Helvetica"/>
              </a:rPr>
              <a:t>  </a:t>
            </a:r>
            <a:r>
              <a:rPr lang="en-US" altLang="ja-JP" sz="1400" i="1" dirty="0" smtClean="0">
                <a:latin typeface="Helvetica"/>
                <a:cs typeface="Helvetica"/>
              </a:rPr>
              <a:t>Manfred Eigen </a:t>
            </a:r>
            <a:r>
              <a:rPr lang="en-US" altLang="ja-JP" sz="1400" dirty="0" smtClean="0">
                <a:latin typeface="Helvetica"/>
                <a:cs typeface="Helvetica"/>
              </a:rPr>
              <a:t>and </a:t>
            </a:r>
            <a:r>
              <a:rPr lang="en-US" altLang="ja-JP" sz="1400" i="1" dirty="0" smtClean="0">
                <a:latin typeface="Helvetica"/>
                <a:cs typeface="Helvetica"/>
              </a:rPr>
              <a:t>Peter Schuster </a:t>
            </a:r>
            <a:r>
              <a:rPr lang="en-US" altLang="ja-JP" sz="1400" dirty="0" smtClean="0">
                <a:latin typeface="Helvetica"/>
                <a:cs typeface="Helvetica"/>
              </a:rPr>
              <a:t>of the Max Planck Institute for Biophysical Chemistry examined  the transient stages between the molecular chaos and a self-replicating </a:t>
            </a:r>
            <a:r>
              <a:rPr lang="en-US" altLang="ja-JP" sz="1400" dirty="0" err="1" smtClean="0">
                <a:latin typeface="Helvetica"/>
                <a:cs typeface="Helvetica"/>
              </a:rPr>
              <a:t>hypercycle</a:t>
            </a:r>
            <a:r>
              <a:rPr lang="en-US" altLang="ja-JP" sz="1400" dirty="0" smtClean="0">
                <a:latin typeface="Helvetica"/>
                <a:cs typeface="Helvetica"/>
              </a:rPr>
              <a:t> in a </a:t>
            </a:r>
            <a:r>
              <a:rPr lang="en-US" altLang="ja-JP" sz="1400" dirty="0" err="1" smtClean="0">
                <a:latin typeface="Helvetica"/>
                <a:cs typeface="Helvetica"/>
              </a:rPr>
              <a:t>prebiotic</a:t>
            </a:r>
            <a:r>
              <a:rPr lang="en-US" altLang="ja-JP" sz="1400" dirty="0" smtClean="0">
                <a:latin typeface="Helvetica"/>
                <a:cs typeface="Helvetica"/>
              </a:rPr>
              <a:t> soup.</a:t>
            </a:r>
          </a:p>
          <a:p>
            <a:r>
              <a:rPr lang="ja-JP" altLang="en-US" sz="1600" b="1" dirty="0" smtClean="0">
                <a:latin typeface="Helvetica"/>
                <a:cs typeface="Helvetica"/>
              </a:rPr>
              <a:t>＞</a:t>
            </a:r>
            <a:r>
              <a:rPr lang="en-US" altLang="ja-JP" sz="1600" b="1" dirty="0" err="1" smtClean="0">
                <a:latin typeface="Helvetica"/>
                <a:cs typeface="Helvetica"/>
              </a:rPr>
              <a:t>Wächtershäuser's</a:t>
            </a:r>
            <a:r>
              <a:rPr lang="en-US" altLang="ja-JP" sz="1600" b="1" dirty="0" smtClean="0">
                <a:latin typeface="Helvetica"/>
                <a:cs typeface="Helvetica"/>
              </a:rPr>
              <a:t> hypothesis:</a:t>
            </a:r>
          </a:p>
          <a:p>
            <a:pPr algn="just"/>
            <a:r>
              <a:rPr lang="en-US" altLang="ja-JP" sz="1600" dirty="0" smtClean="0">
                <a:latin typeface="Helvetica"/>
                <a:cs typeface="Helvetica"/>
              </a:rPr>
              <a:t>  </a:t>
            </a:r>
            <a:r>
              <a:rPr lang="en-US" altLang="ja-JP" sz="1400" dirty="0" smtClean="0">
                <a:latin typeface="Helvetica"/>
                <a:cs typeface="Helvetica"/>
              </a:rPr>
              <a:t>The early evolution of life advanced by </a:t>
            </a:r>
            <a:r>
              <a:rPr lang="en-US" altLang="ja-JP" sz="1400" i="1" dirty="0" smtClean="0">
                <a:latin typeface="Helvetica"/>
                <a:cs typeface="Helvetica"/>
              </a:rPr>
              <a:t>Günter </a:t>
            </a:r>
            <a:r>
              <a:rPr lang="en-US" altLang="ja-JP" sz="1400" i="1" dirty="0" err="1" smtClean="0">
                <a:latin typeface="Helvetica"/>
                <a:cs typeface="Helvetica"/>
              </a:rPr>
              <a:t>Wächtershäuser</a:t>
            </a:r>
            <a:r>
              <a:rPr lang="en-US" altLang="ja-JP" sz="1400" dirty="0" smtClean="0">
                <a:latin typeface="Helvetica"/>
                <a:cs typeface="Helvetica"/>
              </a:rPr>
              <a:t>, a Munich chemist. The theory proposes that </a:t>
            </a:r>
            <a:r>
              <a:rPr lang="en-US" altLang="ja-JP" sz="1400" u="sng" dirty="0" smtClean="0">
                <a:latin typeface="Helvetica"/>
                <a:cs typeface="Helvetica"/>
              </a:rPr>
              <a:t>early life may have formed on the surface of iron sulfide minerals</a:t>
            </a:r>
            <a:r>
              <a:rPr lang="en-US" altLang="ja-JP" sz="1400" dirty="0" smtClean="0">
                <a:latin typeface="Helvetica"/>
                <a:cs typeface="Helvetica"/>
              </a:rPr>
              <a:t>, hence the name. It was developed by </a:t>
            </a:r>
            <a:r>
              <a:rPr lang="en-US" altLang="ja-JP" sz="1400" dirty="0" err="1" smtClean="0">
                <a:latin typeface="Helvetica"/>
                <a:cs typeface="Helvetica"/>
              </a:rPr>
              <a:t>retrodiction</a:t>
            </a:r>
            <a:r>
              <a:rPr lang="en-US" altLang="ja-JP" sz="1400" dirty="0" smtClean="0">
                <a:latin typeface="Helvetica"/>
                <a:cs typeface="Helvetica"/>
              </a:rPr>
              <a:t> from extant biochemistry in conjunction with chemical experiments.</a:t>
            </a:r>
          </a:p>
          <a:p>
            <a:r>
              <a:rPr lang="ja-JP" altLang="en-US" sz="1600" b="1" dirty="0" smtClean="0">
                <a:latin typeface="Helvetica"/>
                <a:cs typeface="Helvetica"/>
              </a:rPr>
              <a:t>＞</a:t>
            </a:r>
            <a:r>
              <a:rPr lang="en-US" altLang="ja-JP" sz="1600" b="1" dirty="0" smtClean="0">
                <a:latin typeface="Helvetica"/>
                <a:cs typeface="Helvetica"/>
              </a:rPr>
              <a:t>Radioactive beach hypothesis:</a:t>
            </a:r>
          </a:p>
          <a:p>
            <a:pPr algn="just"/>
            <a:r>
              <a:rPr lang="en-US" altLang="ja-JP" sz="1600" dirty="0" smtClean="0">
                <a:latin typeface="Helvetica"/>
                <a:cs typeface="Helvetica"/>
              </a:rPr>
              <a:t>  </a:t>
            </a:r>
            <a:r>
              <a:rPr lang="en-US" altLang="ja-JP" sz="1400" i="1" dirty="0" smtClean="0">
                <a:latin typeface="Helvetica"/>
                <a:cs typeface="Helvetica"/>
              </a:rPr>
              <a:t>Zachary Adam </a:t>
            </a:r>
            <a:r>
              <a:rPr lang="en-US" altLang="ja-JP" sz="1400" dirty="0" smtClean="0">
                <a:latin typeface="Helvetica"/>
                <a:cs typeface="Helvetica"/>
              </a:rPr>
              <a:t>at the University of Washington claims that stronger tidal processes from a much closer moon may have concentrated grains of uranium and other radioactive elements at the high water mark on primordial beaches where they may have been responsible for generating life's building blocks.</a:t>
            </a:r>
          </a:p>
          <a:p>
            <a:r>
              <a:rPr lang="ja-JP" altLang="en-US" sz="1600" b="1" dirty="0" smtClean="0">
                <a:latin typeface="Helvetica"/>
                <a:cs typeface="Helvetica"/>
              </a:rPr>
              <a:t>＞</a:t>
            </a:r>
            <a:r>
              <a:rPr lang="en-US" altLang="ja-JP" sz="1600" b="1" dirty="0" smtClean="0">
                <a:latin typeface="Helvetica"/>
                <a:cs typeface="Helvetica"/>
              </a:rPr>
              <a:t>Ultraviolet and Temperature-Assisted Replication hypothesis: </a:t>
            </a:r>
          </a:p>
          <a:p>
            <a:pPr algn="just"/>
            <a:r>
              <a:rPr lang="en-US" altLang="ja-JP" sz="1600" dirty="0" smtClean="0">
                <a:latin typeface="Helvetica"/>
                <a:cs typeface="Helvetica"/>
              </a:rPr>
              <a:t>  </a:t>
            </a:r>
            <a:r>
              <a:rPr lang="en-US" altLang="ja-JP" sz="1400" i="1" dirty="0" err="1" smtClean="0">
                <a:latin typeface="Helvetica"/>
                <a:cs typeface="Helvetica"/>
              </a:rPr>
              <a:t>Karo</a:t>
            </a:r>
            <a:r>
              <a:rPr lang="en-US" altLang="ja-JP" sz="1400" i="1" dirty="0" smtClean="0">
                <a:latin typeface="Helvetica"/>
                <a:cs typeface="Helvetica"/>
              </a:rPr>
              <a:t> </a:t>
            </a:r>
            <a:r>
              <a:rPr lang="en-US" altLang="ja-JP" sz="1400" i="1" dirty="0" err="1" smtClean="0">
                <a:latin typeface="Helvetica"/>
                <a:cs typeface="Helvetica"/>
              </a:rPr>
              <a:t>Michaelian</a:t>
            </a:r>
            <a:r>
              <a:rPr lang="en-US" altLang="ja-JP" sz="1400" i="1" dirty="0" smtClean="0">
                <a:latin typeface="Helvetica"/>
                <a:cs typeface="Helvetica"/>
              </a:rPr>
              <a:t> </a:t>
            </a:r>
            <a:r>
              <a:rPr lang="en-US" altLang="ja-JP" sz="1400" dirty="0" smtClean="0">
                <a:latin typeface="Helvetica"/>
                <a:cs typeface="Helvetica"/>
              </a:rPr>
              <a:t>of the National Autonomous University of Mexico points out that any model for the origin of life must take into account the fact that life is an irreversible thermodynamic process which arises and persists to produce entropy. Entropy production is not incidental to the process of life, but rather the fundamental reason for its existence.</a:t>
            </a:r>
          </a:p>
          <a:p>
            <a:r>
              <a:rPr lang="ja-JP" altLang="en-US" sz="1600" b="1" dirty="0" smtClean="0">
                <a:latin typeface="Helvetica"/>
                <a:cs typeface="Helvetica"/>
              </a:rPr>
              <a:t>＞</a:t>
            </a:r>
            <a:r>
              <a:rPr lang="en-US" altLang="ja-JP" sz="1600" b="1" dirty="0" smtClean="0">
                <a:latin typeface="Helvetica"/>
                <a:cs typeface="Helvetica"/>
              </a:rPr>
              <a:t>Etc.</a:t>
            </a:r>
            <a:endParaRPr kumimoji="1" lang="ja-JP" altLang="en-US" sz="1600" b="1" dirty="0">
              <a:latin typeface="Helvetica"/>
              <a:cs typeface="Helvetica"/>
            </a:endParaRPr>
          </a:p>
        </p:txBody>
      </p:sp>
      <p:sp>
        <p:nvSpPr>
          <p:cNvPr id="5" name="テキスト ボックス 4"/>
          <p:cNvSpPr txBox="1"/>
          <p:nvPr/>
        </p:nvSpPr>
        <p:spPr>
          <a:xfrm>
            <a:off x="558800" y="371957"/>
            <a:ext cx="8017933" cy="584776"/>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n-US" sz="3200" dirty="0" smtClean="0">
                <a:latin typeface="Helvetica"/>
                <a:cs typeface="Helvetica"/>
              </a:rPr>
              <a:t>Theory or hypothesis</a:t>
            </a:r>
            <a:endParaRPr kumimoji="1" lang="ja-JP" altLang="en-US" sz="3200" dirty="0">
              <a:latin typeface="Helvetica"/>
              <a:cs typeface="Helvetica"/>
            </a:endParaRPr>
          </a:p>
        </p:txBody>
      </p:sp>
      <p:sp>
        <p:nvSpPr>
          <p:cNvPr id="6" name="右矢印 5"/>
          <p:cNvSpPr/>
          <p:nvPr/>
        </p:nvSpPr>
        <p:spPr>
          <a:xfrm>
            <a:off x="245531" y="2785533"/>
            <a:ext cx="364067" cy="186267"/>
          </a:xfrm>
          <a:prstGeom prst="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kumimoji="1" lang="ja-JP" altLang="en-US"/>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図 1" descr="pyrite-2m.jpg"/>
          <p:cNvPicPr>
            <a:picLocks noChangeAspect="1"/>
          </p:cNvPicPr>
          <p:nvPr/>
        </p:nvPicPr>
        <p:blipFill>
          <a:blip r:embed="rId2"/>
          <a:stretch>
            <a:fillRect/>
          </a:stretch>
        </p:blipFill>
        <p:spPr>
          <a:xfrm>
            <a:off x="682977" y="499532"/>
            <a:ext cx="4052713" cy="3039535"/>
          </a:xfrm>
          <a:prstGeom prst="rect">
            <a:avLst/>
          </a:prstGeom>
        </p:spPr>
      </p:pic>
      <p:pic>
        <p:nvPicPr>
          <p:cNvPr id="3" name="図 2" descr="Figure 3 .tif"/>
          <p:cNvPicPr>
            <a:picLocks noChangeAspect="1"/>
          </p:cNvPicPr>
          <p:nvPr/>
        </p:nvPicPr>
        <p:blipFill>
          <a:blip r:embed="rId3"/>
          <a:stretch>
            <a:fillRect/>
          </a:stretch>
        </p:blipFill>
        <p:spPr>
          <a:xfrm>
            <a:off x="2067337" y="3954781"/>
            <a:ext cx="4151376" cy="1950720"/>
          </a:xfrm>
          <a:prstGeom prst="rect">
            <a:avLst/>
          </a:prstGeom>
        </p:spPr>
      </p:pic>
      <p:pic>
        <p:nvPicPr>
          <p:cNvPr id="4" name="図 3" descr="sec5-5.jpg 1 のコピー"/>
          <p:cNvPicPr>
            <a:picLocks noChangeAspect="1"/>
          </p:cNvPicPr>
          <p:nvPr/>
        </p:nvPicPr>
        <p:blipFill>
          <a:blip r:embed="rId4"/>
          <a:srcRect/>
          <a:stretch>
            <a:fillRect/>
          </a:stretch>
        </p:blipFill>
        <p:spPr bwMode="auto">
          <a:xfrm rot="16200000">
            <a:off x="5883601" y="4001346"/>
            <a:ext cx="3357035" cy="1704341"/>
          </a:xfrm>
          <a:prstGeom prst="rect">
            <a:avLst/>
          </a:prstGeom>
          <a:noFill/>
          <a:ln w="9525">
            <a:noFill/>
            <a:miter lim="800000"/>
            <a:headEnd/>
            <a:tailEnd/>
          </a:ln>
        </p:spPr>
      </p:pic>
      <p:cxnSp>
        <p:nvCxnSpPr>
          <p:cNvPr id="6" name="直線矢印コネクタ 5"/>
          <p:cNvCxnSpPr/>
          <p:nvPr/>
        </p:nvCxnSpPr>
        <p:spPr>
          <a:xfrm rot="10800000">
            <a:off x="6328780" y="5147733"/>
            <a:ext cx="580021" cy="304800"/>
          </a:xfrm>
          <a:prstGeom prst="straightConnector1">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sp>
        <p:nvSpPr>
          <p:cNvPr id="8" name="テキスト ボックス 7"/>
          <p:cNvSpPr txBox="1"/>
          <p:nvPr/>
        </p:nvSpPr>
        <p:spPr>
          <a:xfrm>
            <a:off x="6218713" y="1344767"/>
            <a:ext cx="1202523" cy="646331"/>
          </a:xfrm>
          <a:prstGeom prst="rect">
            <a:avLst/>
          </a:prstGeom>
          <a:noFill/>
        </p:spPr>
        <p:txBody>
          <a:bodyPr wrap="none" rtlCol="0">
            <a:spAutoFit/>
          </a:bodyPr>
          <a:lstStyle/>
          <a:p>
            <a:r>
              <a:rPr kumimoji="1" lang="en-US" altLang="ja-JP" sz="3600" dirty="0" smtClean="0">
                <a:latin typeface="Helvetica"/>
                <a:cs typeface="Helvetica"/>
              </a:rPr>
              <a:t>FeS</a:t>
            </a:r>
            <a:r>
              <a:rPr kumimoji="1" lang="en-US" altLang="ja-JP" sz="3600" baseline="-25000" dirty="0" smtClean="0">
                <a:latin typeface="Helvetica"/>
                <a:cs typeface="Helvetica"/>
              </a:rPr>
              <a:t>2</a:t>
            </a:r>
            <a:endParaRPr kumimoji="1" lang="ja-JP" altLang="en-US" sz="3600" baseline="-25000" dirty="0">
              <a:latin typeface="Helvetica"/>
              <a:cs typeface="Helvetica"/>
            </a:endParaRPr>
          </a:p>
        </p:txBody>
      </p:sp>
      <p:sp>
        <p:nvSpPr>
          <p:cNvPr id="9" name="テキスト ボックス 8"/>
          <p:cNvSpPr txBox="1"/>
          <p:nvPr/>
        </p:nvSpPr>
        <p:spPr>
          <a:xfrm>
            <a:off x="694263" y="507999"/>
            <a:ext cx="1569660" cy="369332"/>
          </a:xfrm>
          <a:prstGeom prst="rect">
            <a:avLst/>
          </a:prstGeom>
          <a:noFill/>
        </p:spPr>
        <p:txBody>
          <a:bodyPr wrap="none" rtlCol="0">
            <a:spAutoFit/>
          </a:bodyPr>
          <a:lstStyle/>
          <a:p>
            <a:r>
              <a:rPr kumimoji="1" lang="ja-JP" altLang="en-US" dirty="0" smtClean="0">
                <a:solidFill>
                  <a:schemeClr val="bg1"/>
                </a:solidFill>
              </a:rPr>
              <a:t>黄鉄鉱単結晶</a:t>
            </a:r>
            <a:endParaRPr kumimoji="1" lang="ja-JP" altLang="en-US" dirty="0">
              <a:solidFill>
                <a:schemeClr val="bg1"/>
              </a:solidFill>
            </a:endParaRPr>
          </a:p>
        </p:txBody>
      </p:sp>
      <p:sp>
        <p:nvSpPr>
          <p:cNvPr id="10" name="テキスト ボックス 9"/>
          <p:cNvSpPr txBox="1"/>
          <p:nvPr/>
        </p:nvSpPr>
        <p:spPr>
          <a:xfrm>
            <a:off x="3315354" y="6162702"/>
            <a:ext cx="2903359" cy="369332"/>
          </a:xfrm>
          <a:prstGeom prst="rect">
            <a:avLst/>
          </a:prstGeom>
          <a:noFill/>
        </p:spPr>
        <p:txBody>
          <a:bodyPr wrap="none" rtlCol="0">
            <a:spAutoFit/>
          </a:bodyPr>
          <a:lstStyle/>
          <a:p>
            <a:r>
              <a:rPr kumimoji="1" lang="ja-JP" altLang="en-US" dirty="0" smtClean="0"/>
              <a:t>嫌気層中に晶出する</a:t>
            </a:r>
            <a:r>
              <a:rPr lang="ja-JP" altLang="en-US" dirty="0" smtClean="0"/>
              <a:t>黄鉄鉱</a:t>
            </a:r>
            <a:endParaRPr kumimoji="1" lang="ja-JP" altLang="en-US"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サブタイトル 6"/>
          <p:cNvSpPr>
            <a:spLocks noGrp="1"/>
          </p:cNvSpPr>
          <p:nvPr>
            <p:ph type="subTitle" idx="1"/>
          </p:nvPr>
        </p:nvSpPr>
        <p:spPr>
          <a:xfrm>
            <a:off x="457200" y="1363126"/>
            <a:ext cx="8229600" cy="5012266"/>
          </a:xfrm>
        </p:spPr>
        <p:txBody>
          <a:bodyPr>
            <a:noAutofit/>
          </a:bodyPr>
          <a:lstStyle/>
          <a:p>
            <a:pPr algn="just"/>
            <a:r>
              <a:rPr lang="en-US" sz="1600" b="1" dirty="0" smtClean="0">
                <a:solidFill>
                  <a:schemeClr val="tx1"/>
                </a:solidFill>
                <a:latin typeface="Helvetica"/>
                <a:cs typeface="Helvetica"/>
              </a:rPr>
              <a:t>Answer:</a:t>
            </a:r>
            <a:r>
              <a:rPr lang="en-US" sz="1600" dirty="0" smtClean="0">
                <a:solidFill>
                  <a:schemeClr val="tx1"/>
                </a:solidFill>
                <a:latin typeface="Helvetica"/>
                <a:cs typeface="Helvetica"/>
              </a:rPr>
              <a:t> </a:t>
            </a:r>
            <a:r>
              <a:rPr lang="en-US" sz="1400" dirty="0" smtClean="0">
                <a:solidFill>
                  <a:schemeClr val="tx1"/>
                </a:solidFill>
                <a:latin typeface="Helvetica"/>
                <a:cs typeface="Helvetica"/>
              </a:rPr>
              <a:t>The methodology of biochemical </a:t>
            </a:r>
            <a:r>
              <a:rPr lang="en-US" sz="1400" dirty="0" err="1" smtClean="0">
                <a:solidFill>
                  <a:schemeClr val="tx1"/>
                </a:solidFill>
                <a:latin typeface="Helvetica"/>
                <a:cs typeface="Helvetica"/>
              </a:rPr>
              <a:t>retrodiction</a:t>
            </a:r>
            <a:r>
              <a:rPr lang="en-US" sz="1400" dirty="0" smtClean="0">
                <a:solidFill>
                  <a:schemeClr val="tx1"/>
                </a:solidFill>
                <a:latin typeface="Helvetica"/>
                <a:cs typeface="Helvetica"/>
              </a:rPr>
              <a:t> is the main pillar. It is in essence a methodology of rational theory evolution. By this methodology my theory has greatly evolved over the years. Some of the main features of my theory, which presently I consider to be very important, may be summarized as follows. </a:t>
            </a:r>
          </a:p>
          <a:p>
            <a:pPr algn="just"/>
            <a:r>
              <a:rPr lang="en-US" sz="1400" dirty="0" smtClean="0">
                <a:solidFill>
                  <a:schemeClr val="tx1"/>
                </a:solidFill>
                <a:latin typeface="Helvetica"/>
                <a:cs typeface="Helvetica"/>
              </a:rPr>
              <a:t>  </a:t>
            </a:r>
            <a:r>
              <a:rPr lang="en-US" sz="1600" u="sng" dirty="0" smtClean="0">
                <a:solidFill>
                  <a:schemeClr val="tx1"/>
                </a:solidFill>
                <a:latin typeface="Helvetica"/>
                <a:cs typeface="Helvetica"/>
              </a:rPr>
              <a:t>Life began as an autocatalytic, chemo-autotrophic surface metabolism of low-molecular organic compounds</a:t>
            </a:r>
            <a:r>
              <a:rPr lang="en-US" sz="1600" dirty="0" smtClean="0">
                <a:solidFill>
                  <a:schemeClr val="tx1"/>
                </a:solidFill>
                <a:latin typeface="Helvetica"/>
                <a:cs typeface="Helvetica"/>
              </a:rPr>
              <a:t>. These were formed first by CO fixation and later by CO</a:t>
            </a:r>
            <a:r>
              <a:rPr lang="en-US" sz="1600" baseline="-25000" dirty="0" smtClean="0">
                <a:solidFill>
                  <a:schemeClr val="tx1"/>
                </a:solidFill>
                <a:latin typeface="Helvetica"/>
                <a:cs typeface="Helvetica"/>
              </a:rPr>
              <a:t>2</a:t>
            </a:r>
            <a:r>
              <a:rPr lang="en-US" sz="1600" dirty="0" smtClean="0">
                <a:solidFill>
                  <a:schemeClr val="tx1"/>
                </a:solidFill>
                <a:latin typeface="Helvetica"/>
                <a:cs typeface="Helvetica"/>
              </a:rPr>
              <a:t> fixation, in a volcanic setting (CO, CO</a:t>
            </a:r>
            <a:r>
              <a:rPr lang="en-US" sz="1600" baseline="-25000" dirty="0" smtClean="0">
                <a:solidFill>
                  <a:schemeClr val="tx1"/>
                </a:solidFill>
                <a:latin typeface="Helvetica"/>
                <a:cs typeface="Helvetica"/>
              </a:rPr>
              <a:t>2</a:t>
            </a:r>
            <a:r>
              <a:rPr lang="en-US" sz="1600" dirty="0" smtClean="0">
                <a:solidFill>
                  <a:schemeClr val="tx1"/>
                </a:solidFill>
                <a:latin typeface="Helvetica"/>
                <a:cs typeface="Helvetica"/>
              </a:rPr>
              <a:t>, H</a:t>
            </a:r>
            <a:r>
              <a:rPr lang="en-US" sz="1600" baseline="-25000" dirty="0" smtClean="0">
                <a:solidFill>
                  <a:schemeClr val="tx1"/>
                </a:solidFill>
                <a:latin typeface="Helvetica"/>
                <a:cs typeface="Helvetica"/>
              </a:rPr>
              <a:t>2</a:t>
            </a:r>
            <a:r>
              <a:rPr lang="en-US" sz="1600" dirty="0" smtClean="0">
                <a:solidFill>
                  <a:schemeClr val="tx1"/>
                </a:solidFill>
                <a:latin typeface="Helvetica"/>
                <a:cs typeface="Helvetica"/>
              </a:rPr>
              <a:t>S, NH</a:t>
            </a:r>
            <a:r>
              <a:rPr lang="en-US" sz="1600" baseline="-25000" dirty="0" smtClean="0">
                <a:solidFill>
                  <a:schemeClr val="tx1"/>
                </a:solidFill>
                <a:latin typeface="Helvetica"/>
                <a:cs typeface="Helvetica"/>
              </a:rPr>
              <a:t>3</a:t>
            </a:r>
            <a:r>
              <a:rPr lang="en-US" sz="1600" dirty="0" smtClean="0">
                <a:solidFill>
                  <a:schemeClr val="tx1"/>
                </a:solidFill>
                <a:latin typeface="Helvetica"/>
                <a:cs typeface="Helvetica"/>
              </a:rPr>
              <a:t>) on the surfaces of colloidal inorganic precipitates of sulfides of iron, nickel and other transition metals. The surface metabolism was driven by the oxidative conversion of CO to CO</a:t>
            </a:r>
            <a:r>
              <a:rPr lang="en-US" sz="1600" baseline="-25000" dirty="0" smtClean="0">
                <a:solidFill>
                  <a:schemeClr val="tx1"/>
                </a:solidFill>
                <a:latin typeface="Helvetica"/>
                <a:cs typeface="Helvetica"/>
              </a:rPr>
              <a:t>2</a:t>
            </a:r>
            <a:r>
              <a:rPr lang="en-US" sz="1600" dirty="0" smtClean="0">
                <a:solidFill>
                  <a:schemeClr val="tx1"/>
                </a:solidFill>
                <a:latin typeface="Helvetica"/>
                <a:cs typeface="Helvetica"/>
              </a:rPr>
              <a:t> and by a cascading oxidative conversion of colloidal </a:t>
            </a:r>
            <a:r>
              <a:rPr lang="en-US" sz="1600" dirty="0" err="1" smtClean="0">
                <a:solidFill>
                  <a:schemeClr val="tx1"/>
                </a:solidFill>
                <a:latin typeface="Helvetica"/>
                <a:cs typeface="Helvetica"/>
              </a:rPr>
              <a:t>FeS</a:t>
            </a:r>
            <a:r>
              <a:rPr lang="en-US" sz="1600" dirty="0" smtClean="0">
                <a:solidFill>
                  <a:schemeClr val="tx1"/>
                </a:solidFill>
                <a:latin typeface="Helvetica"/>
                <a:cs typeface="Helvetica"/>
              </a:rPr>
              <a:t> with the end member FeS</a:t>
            </a:r>
            <a:r>
              <a:rPr lang="en-US" sz="1600" baseline="-25000" dirty="0" smtClean="0">
                <a:solidFill>
                  <a:schemeClr val="tx1"/>
                </a:solidFill>
                <a:latin typeface="Helvetica"/>
                <a:cs typeface="Helvetica"/>
              </a:rPr>
              <a:t>2</a:t>
            </a:r>
            <a:r>
              <a:rPr lang="en-US" sz="1600" dirty="0" smtClean="0">
                <a:solidFill>
                  <a:schemeClr val="tx1"/>
                </a:solidFill>
                <a:latin typeface="Helvetica"/>
                <a:cs typeface="Helvetica"/>
              </a:rPr>
              <a:t>. The primordial metabolism generated organic constituents that became surface bonded in </a:t>
            </a:r>
            <a:r>
              <a:rPr lang="en-US" sz="1600" i="1" dirty="0" err="1" smtClean="0">
                <a:solidFill>
                  <a:schemeClr val="tx1"/>
                </a:solidFill>
                <a:latin typeface="Helvetica"/>
                <a:cs typeface="Helvetica"/>
              </a:rPr>
              <a:t>statu</a:t>
            </a:r>
            <a:r>
              <a:rPr lang="en-US" sz="1600" i="1" dirty="0" smtClean="0">
                <a:solidFill>
                  <a:schemeClr val="tx1"/>
                </a:solidFill>
                <a:latin typeface="Helvetica"/>
                <a:cs typeface="Helvetica"/>
              </a:rPr>
              <a:t> </a:t>
            </a:r>
            <a:r>
              <a:rPr lang="en-US" sz="1600" i="1" dirty="0" err="1" smtClean="0">
                <a:solidFill>
                  <a:schemeClr val="tx1"/>
                </a:solidFill>
                <a:latin typeface="Helvetica"/>
                <a:cs typeface="Helvetica"/>
              </a:rPr>
              <a:t>mascendi</a:t>
            </a:r>
            <a:r>
              <a:rPr lang="en-US" sz="1600" i="1" dirty="0" smtClean="0">
                <a:solidFill>
                  <a:schemeClr val="tx1"/>
                </a:solidFill>
                <a:latin typeface="Helvetica"/>
                <a:cs typeface="Helvetica"/>
              </a:rPr>
              <a:t> </a:t>
            </a:r>
            <a:r>
              <a:rPr lang="en-US" sz="1600" dirty="0" smtClean="0">
                <a:solidFill>
                  <a:schemeClr val="tx1"/>
                </a:solidFill>
                <a:latin typeface="Helvetica"/>
                <a:cs typeface="Helvetica"/>
              </a:rPr>
              <a:t>(in status of birth) and that were activated for further reaction. The surface metabolism evolved (self-expanded) by the addition of autocatalytic feedback loops. This means that the dynamic analogue information of feedback loops preceded the structural digital information of sequences. In detail, the early evolution of life proceeded notably by self-</a:t>
            </a:r>
            <a:r>
              <a:rPr lang="en-US" sz="1600" dirty="0" err="1" smtClean="0">
                <a:solidFill>
                  <a:schemeClr val="tx1"/>
                </a:solidFill>
                <a:latin typeface="Helvetica"/>
                <a:cs typeface="Helvetica"/>
              </a:rPr>
              <a:t>lipophilization</a:t>
            </a:r>
            <a:r>
              <a:rPr lang="en-US" sz="1600" dirty="0" smtClean="0">
                <a:solidFill>
                  <a:schemeClr val="tx1"/>
                </a:solidFill>
                <a:latin typeface="Helvetica"/>
                <a:cs typeface="Helvetica"/>
              </a:rPr>
              <a:t>, which later led to </a:t>
            </a:r>
            <a:r>
              <a:rPr lang="en-US" sz="1600" dirty="0" err="1" smtClean="0">
                <a:solidFill>
                  <a:schemeClr val="tx1"/>
                </a:solidFill>
                <a:latin typeface="Helvetica"/>
                <a:cs typeface="Helvetica"/>
              </a:rPr>
              <a:t>cellularization</a:t>
            </a:r>
            <a:r>
              <a:rPr lang="en-US" sz="1600" dirty="0" smtClean="0">
                <a:solidFill>
                  <a:schemeClr val="tx1"/>
                </a:solidFill>
                <a:latin typeface="Helvetica"/>
                <a:cs typeface="Helvetica"/>
              </a:rPr>
              <a:t>; and by </a:t>
            </a:r>
            <a:r>
              <a:rPr lang="en-US" sz="1600" dirty="0" err="1" smtClean="0">
                <a:solidFill>
                  <a:schemeClr val="tx1"/>
                </a:solidFill>
                <a:latin typeface="Helvetica"/>
                <a:cs typeface="Helvetica"/>
              </a:rPr>
              <a:t>ligand</a:t>
            </a:r>
            <a:r>
              <a:rPr lang="en-US" sz="1600" dirty="0" smtClean="0">
                <a:solidFill>
                  <a:schemeClr val="tx1"/>
                </a:solidFill>
                <a:latin typeface="Helvetica"/>
                <a:cs typeface="Helvetica"/>
              </a:rPr>
              <a:t> replacement notably by peptides and later by coded proteins, which led to </a:t>
            </a:r>
            <a:r>
              <a:rPr lang="en-US" sz="1600" dirty="0" err="1" smtClean="0">
                <a:solidFill>
                  <a:schemeClr val="tx1"/>
                </a:solidFill>
                <a:latin typeface="Helvetica"/>
                <a:cs typeface="Helvetica"/>
              </a:rPr>
              <a:t>enzymatization</a:t>
            </a:r>
            <a:r>
              <a:rPr lang="en-US" sz="1600" dirty="0" smtClean="0">
                <a:solidFill>
                  <a:schemeClr val="tx1"/>
                </a:solidFill>
                <a:latin typeface="Helvetica"/>
                <a:cs typeface="Helvetica"/>
              </a:rPr>
              <a:t>. The </a:t>
            </a:r>
            <a:r>
              <a:rPr lang="en-US" sz="1600" dirty="0" err="1" smtClean="0">
                <a:solidFill>
                  <a:schemeClr val="tx1"/>
                </a:solidFill>
                <a:latin typeface="Helvetica"/>
                <a:cs typeface="Helvetica"/>
              </a:rPr>
              <a:t>enzymatization</a:t>
            </a:r>
            <a:r>
              <a:rPr lang="en-US" sz="1600" dirty="0" smtClean="0">
                <a:solidFill>
                  <a:schemeClr val="tx1"/>
                </a:solidFill>
                <a:latin typeface="Helvetica"/>
                <a:cs typeface="Helvetica"/>
              </a:rPr>
              <a:t> occurred one by one. This means that the pre-enzymatic metabolic pattern was conserved throughout the process of </a:t>
            </a:r>
            <a:r>
              <a:rPr lang="en-US" sz="1600" dirty="0" err="1" smtClean="0">
                <a:solidFill>
                  <a:schemeClr val="tx1"/>
                </a:solidFill>
                <a:latin typeface="Helvetica"/>
                <a:cs typeface="Helvetica"/>
              </a:rPr>
              <a:t>enzymatization</a:t>
            </a:r>
            <a:r>
              <a:rPr lang="en-US" sz="1600" dirty="0" smtClean="0">
                <a:solidFill>
                  <a:schemeClr val="tx1"/>
                </a:solidFill>
                <a:latin typeface="Helvetica"/>
                <a:cs typeface="Helvetica"/>
              </a:rPr>
              <a:t> and this is the reason why the method of biochemical </a:t>
            </a:r>
            <a:r>
              <a:rPr lang="en-US" sz="1600" dirty="0" err="1" smtClean="0">
                <a:solidFill>
                  <a:schemeClr val="tx1"/>
                </a:solidFill>
                <a:latin typeface="Helvetica"/>
                <a:cs typeface="Helvetica"/>
              </a:rPr>
              <a:t>retrodiction</a:t>
            </a:r>
            <a:r>
              <a:rPr lang="en-US" sz="1600" dirty="0" smtClean="0">
                <a:solidFill>
                  <a:schemeClr val="tx1"/>
                </a:solidFill>
                <a:latin typeface="Helvetica"/>
                <a:cs typeface="Helvetica"/>
              </a:rPr>
              <a:t> is applicable down to the very origin of life.</a:t>
            </a:r>
            <a:endParaRPr lang="ja-JP" altLang="en-US" sz="1600" dirty="0" smtClean="0">
              <a:solidFill>
                <a:schemeClr val="tx1"/>
              </a:solidFill>
              <a:latin typeface="Helvetica"/>
              <a:cs typeface="Helvetica"/>
            </a:endParaRPr>
          </a:p>
          <a:p>
            <a:pPr algn="just"/>
            <a:endParaRPr lang="ja-JP" altLang="en-US" sz="1600" dirty="0">
              <a:solidFill>
                <a:schemeClr val="tx1"/>
              </a:solidFill>
              <a:latin typeface="Helvetica"/>
              <a:cs typeface="Helvetica"/>
            </a:endParaRPr>
          </a:p>
        </p:txBody>
      </p:sp>
      <p:sp>
        <p:nvSpPr>
          <p:cNvPr id="8" name="タイトル 6"/>
          <p:cNvSpPr txBox="1">
            <a:spLocks/>
          </p:cNvSpPr>
          <p:nvPr/>
        </p:nvSpPr>
        <p:spPr>
          <a:xfrm>
            <a:off x="457200" y="274638"/>
            <a:ext cx="8229600" cy="1143000"/>
          </a:xfrm>
          <a:prstGeom prst="rect">
            <a:avLst/>
          </a:prstGeom>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1" lang="en-US" sz="2000" b="1" i="0" u="none" strike="noStrike" kern="1200" cap="none" spc="0" normalizeH="0" baseline="0" noProof="0" dirty="0" smtClean="0">
                <a:ln>
                  <a:noFill/>
                </a:ln>
                <a:solidFill>
                  <a:schemeClr val="tx1"/>
                </a:solidFill>
                <a:effectLst/>
                <a:uLnTx/>
                <a:uFillTx/>
                <a:latin typeface="Helvetica"/>
                <a:ea typeface="+mj-ea"/>
                <a:cs typeface="Helvetica"/>
              </a:rPr>
              <a:t>Which are the major pillars of </a:t>
            </a:r>
            <a:r>
              <a:rPr kumimoji="1" lang="en-US" sz="2000" b="1" i="0" u="none" strike="noStrike" kern="1200" cap="none" spc="0" normalizeH="0" baseline="0" noProof="0" dirty="0" err="1" smtClean="0">
                <a:ln>
                  <a:noFill/>
                </a:ln>
                <a:solidFill>
                  <a:schemeClr val="tx1"/>
                </a:solidFill>
                <a:effectLst/>
                <a:uLnTx/>
                <a:uFillTx/>
                <a:latin typeface="Helvetica"/>
                <a:ea typeface="+mj-ea"/>
                <a:cs typeface="Helvetica"/>
              </a:rPr>
              <a:t>Wächtershäuser's</a:t>
            </a:r>
            <a:r>
              <a:rPr kumimoji="1" lang="en-US" sz="2000" b="1" i="0" u="none" strike="noStrike" kern="1200" cap="none" spc="0" normalizeH="0" baseline="0" noProof="0" dirty="0" smtClean="0">
                <a:ln>
                  <a:noFill/>
                </a:ln>
                <a:solidFill>
                  <a:schemeClr val="tx1"/>
                </a:solidFill>
                <a:effectLst/>
                <a:uLnTx/>
                <a:uFillTx/>
                <a:latin typeface="Helvetica"/>
                <a:ea typeface="+mj-ea"/>
                <a:cs typeface="Helvetica"/>
              </a:rPr>
              <a:t> hypothesis?</a:t>
            </a:r>
            <a:r>
              <a:rPr kumimoji="1" lang="ja-JP" altLang="en-US" sz="2000" b="0" i="0" u="none" strike="noStrike" kern="1200" cap="none" spc="0" normalizeH="0" baseline="0" noProof="0" dirty="0" smtClean="0">
                <a:ln>
                  <a:noFill/>
                </a:ln>
                <a:solidFill>
                  <a:schemeClr val="tx1"/>
                </a:solidFill>
                <a:effectLst/>
                <a:uLnTx/>
                <a:uFillTx/>
                <a:latin typeface="Helvetica"/>
                <a:ea typeface="+mj-ea"/>
                <a:cs typeface="Helvetica"/>
              </a:rPr>
              <a:t/>
            </a:r>
            <a:br>
              <a:rPr kumimoji="1" lang="ja-JP" altLang="en-US" sz="2000" b="0" i="0" u="none" strike="noStrike" kern="1200" cap="none" spc="0" normalizeH="0" baseline="0" noProof="0" dirty="0" smtClean="0">
                <a:ln>
                  <a:noFill/>
                </a:ln>
                <a:solidFill>
                  <a:schemeClr val="tx1"/>
                </a:solidFill>
                <a:effectLst/>
                <a:uLnTx/>
                <a:uFillTx/>
                <a:latin typeface="Helvetica"/>
                <a:ea typeface="+mj-ea"/>
                <a:cs typeface="Helvetica"/>
              </a:rPr>
            </a:br>
            <a:r>
              <a:rPr kumimoji="1" lang="en-US" sz="2000" b="0" i="0" u="none" strike="noStrike" kern="1200" cap="none" spc="0" normalizeH="0" baseline="0" noProof="0" dirty="0" smtClean="0">
                <a:ln>
                  <a:noFill/>
                </a:ln>
                <a:solidFill>
                  <a:schemeClr val="tx1"/>
                </a:solidFill>
                <a:effectLst/>
                <a:uLnTx/>
                <a:uFillTx/>
                <a:latin typeface="Helvetica"/>
                <a:ea typeface="+mj-ea"/>
                <a:cs typeface="Helvetica"/>
              </a:rPr>
              <a:t/>
            </a:r>
            <a:br>
              <a:rPr kumimoji="1" lang="en-US" sz="2000" b="0" i="0" u="none" strike="noStrike" kern="1200" cap="none" spc="0" normalizeH="0" baseline="0" noProof="0" dirty="0" smtClean="0">
                <a:ln>
                  <a:noFill/>
                </a:ln>
                <a:solidFill>
                  <a:schemeClr val="tx1"/>
                </a:solidFill>
                <a:effectLst/>
                <a:uLnTx/>
                <a:uFillTx/>
                <a:latin typeface="Helvetica"/>
                <a:ea typeface="+mj-ea"/>
                <a:cs typeface="Helvetica"/>
              </a:rPr>
            </a:br>
            <a:r>
              <a:rPr kumimoji="1" lang="en-US" sz="1333" b="0" i="0" u="none" strike="noStrike" kern="1200" cap="none" spc="0" normalizeH="0" baseline="0" noProof="0" dirty="0" smtClean="0">
                <a:ln>
                  <a:noFill/>
                </a:ln>
                <a:solidFill>
                  <a:schemeClr val="tx1"/>
                </a:solidFill>
                <a:effectLst/>
                <a:uLnTx/>
                <a:uFillTx/>
                <a:latin typeface="Helvetica"/>
                <a:ea typeface="+mj-ea"/>
                <a:cs typeface="Helvetica"/>
              </a:rPr>
              <a:t>Interview with </a:t>
            </a:r>
            <a:r>
              <a:rPr kumimoji="1" lang="en-US" sz="1333" b="0" i="1" u="none" strike="noStrike" kern="1200" cap="none" spc="0" normalizeH="0" baseline="0" noProof="0" dirty="0" smtClean="0">
                <a:ln>
                  <a:noFill/>
                </a:ln>
                <a:solidFill>
                  <a:schemeClr val="tx1"/>
                </a:solidFill>
                <a:effectLst/>
                <a:uLnTx/>
                <a:uFillTx/>
                <a:latin typeface="Helvetica"/>
                <a:ea typeface="+mj-ea"/>
                <a:cs typeface="Helvetica"/>
              </a:rPr>
              <a:t>Günter </a:t>
            </a:r>
            <a:r>
              <a:rPr kumimoji="1" lang="en-US" sz="1333" b="0" i="1" u="none" strike="noStrike" kern="1200" cap="none" spc="0" normalizeH="0" baseline="0" noProof="0" dirty="0" err="1" smtClean="0">
                <a:ln>
                  <a:noFill/>
                </a:ln>
                <a:solidFill>
                  <a:schemeClr val="tx1"/>
                </a:solidFill>
                <a:effectLst/>
                <a:uLnTx/>
                <a:uFillTx/>
                <a:latin typeface="Helvetica"/>
                <a:ea typeface="+mj-ea"/>
                <a:cs typeface="Helvetica"/>
              </a:rPr>
              <a:t>Wächtershäuser</a:t>
            </a:r>
            <a:r>
              <a:rPr kumimoji="1" lang="en-US" sz="1333" b="0" i="1" u="none" strike="noStrike" kern="1200" cap="none" spc="0" normalizeH="0" baseline="0" noProof="0" dirty="0" smtClean="0">
                <a:ln>
                  <a:noFill/>
                </a:ln>
                <a:solidFill>
                  <a:schemeClr val="tx1"/>
                </a:solidFill>
                <a:effectLst/>
                <a:uLnTx/>
                <a:uFillTx/>
                <a:latin typeface="Helvetica"/>
                <a:ea typeface="+mj-ea"/>
                <a:cs typeface="Helvetica"/>
              </a:rPr>
              <a:t> </a:t>
            </a:r>
            <a:r>
              <a:rPr kumimoji="1" lang="en-US" sz="1333" b="0" i="0" u="none" strike="noStrike" kern="1200" cap="none" spc="0" normalizeH="0" baseline="0" noProof="0" dirty="0" smtClean="0">
                <a:ln>
                  <a:noFill/>
                </a:ln>
                <a:solidFill>
                  <a:schemeClr val="tx1"/>
                </a:solidFill>
                <a:effectLst/>
                <a:uLnTx/>
                <a:uFillTx/>
                <a:latin typeface="Helvetica"/>
                <a:ea typeface="+mj-ea"/>
                <a:cs typeface="Helvetica"/>
              </a:rPr>
              <a:t>about most relevant principles of autotrophic theory of origin of life. </a:t>
            </a:r>
            <a:endParaRPr kumimoji="1" lang="ja-JP" altLang="en-US" sz="1333" b="0" i="0" u="none" strike="noStrike" kern="1200" cap="none" spc="0" normalizeH="0" baseline="0" noProof="0" dirty="0">
              <a:ln>
                <a:noFill/>
              </a:ln>
              <a:solidFill>
                <a:schemeClr val="tx1"/>
              </a:solidFill>
              <a:effectLst/>
              <a:uLnTx/>
              <a:uFillTx/>
              <a:latin typeface="Helvetica"/>
              <a:ea typeface="+mj-ea"/>
              <a:cs typeface="Helvetica"/>
            </a:endParaRPr>
          </a:p>
        </p:txBody>
      </p:sp>
      <p:sp>
        <p:nvSpPr>
          <p:cNvPr id="4" name="テキスト ボックス 3"/>
          <p:cNvSpPr txBox="1"/>
          <p:nvPr/>
        </p:nvSpPr>
        <p:spPr>
          <a:xfrm>
            <a:off x="1321605" y="6451595"/>
            <a:ext cx="6476199" cy="276999"/>
          </a:xfrm>
          <a:prstGeom prst="rect">
            <a:avLst/>
          </a:prstGeom>
          <a:noFill/>
        </p:spPr>
        <p:txBody>
          <a:bodyPr wrap="square" rtlCol="0">
            <a:spAutoFit/>
          </a:bodyPr>
          <a:lstStyle/>
          <a:p>
            <a:r>
              <a:rPr lang="ja-JP" altLang="en-US" sz="1200" dirty="0" smtClean="0"/>
              <a:t>生物（有機物）は低分子有機化合物の自触媒作用を伴う化学合成独立栄養的表面代謝により出現．</a:t>
            </a:r>
            <a:endParaRPr kumimoji="1" lang="ja-JP" altLang="en-US" sz="1200"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テキスト ボックス 3"/>
          <p:cNvSpPr txBox="1"/>
          <p:nvPr/>
        </p:nvSpPr>
        <p:spPr>
          <a:xfrm>
            <a:off x="558800" y="889588"/>
            <a:ext cx="8017933" cy="5816020"/>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ja-JP" altLang="en-US" sz="1300" b="1" dirty="0" smtClean="0">
                <a:latin typeface="Helvetica"/>
                <a:cs typeface="Helvetica"/>
              </a:rPr>
              <a:t>＞</a:t>
            </a:r>
            <a:r>
              <a:rPr lang="en-US" sz="1300" b="1" dirty="0" smtClean="0">
                <a:latin typeface="Helvetica"/>
                <a:cs typeface="Helvetica"/>
              </a:rPr>
              <a:t>Autocatalysis:</a:t>
            </a:r>
            <a:endParaRPr lang="ja-JP" altLang="en-US" sz="1300" b="1" dirty="0" smtClean="0">
              <a:latin typeface="Helvetica"/>
              <a:cs typeface="Helvetica"/>
            </a:endParaRPr>
          </a:p>
          <a:p>
            <a:r>
              <a:rPr lang="en-US" altLang="ja-JP" sz="1300" dirty="0" smtClean="0">
                <a:latin typeface="Helvetica"/>
                <a:cs typeface="Helvetica"/>
              </a:rPr>
              <a:t>  </a:t>
            </a:r>
            <a:r>
              <a:rPr lang="en-US" altLang="ja-JP" sz="1200" i="1" dirty="0" smtClean="0">
                <a:latin typeface="Helvetica"/>
                <a:cs typeface="Helvetica"/>
              </a:rPr>
              <a:t>Richard Dawkins </a:t>
            </a:r>
            <a:r>
              <a:rPr lang="en-US" altLang="ja-JP" sz="1200" dirty="0" smtClean="0">
                <a:latin typeface="Helvetica"/>
                <a:cs typeface="Helvetica"/>
              </a:rPr>
              <a:t>wrote about autocatalysis as a potential explanation for the origin of life in his 2004 book “The Ancestor's Tale.” </a:t>
            </a:r>
            <a:r>
              <a:rPr lang="en-US" altLang="ja-JP" sz="1200" dirty="0" err="1" smtClean="0">
                <a:latin typeface="Helvetica"/>
                <a:cs typeface="Helvetica"/>
              </a:rPr>
              <a:t>Autocatalysts</a:t>
            </a:r>
            <a:r>
              <a:rPr lang="en-US" altLang="ja-JP" sz="1200" dirty="0" smtClean="0">
                <a:latin typeface="Helvetica"/>
                <a:cs typeface="Helvetica"/>
              </a:rPr>
              <a:t> are substances which catalyze the production of themselves, and therefore have the property of being a simple molecular replicator.</a:t>
            </a:r>
          </a:p>
          <a:p>
            <a:r>
              <a:rPr lang="ja-JP" altLang="en-US" sz="1300" b="1" dirty="0" smtClean="0">
                <a:latin typeface="Helvetica"/>
                <a:cs typeface="Helvetica"/>
              </a:rPr>
              <a:t>＞</a:t>
            </a:r>
            <a:r>
              <a:rPr lang="en-US" altLang="ja-JP" sz="1300" b="1" dirty="0" smtClean="0">
                <a:latin typeface="Helvetica"/>
                <a:cs typeface="Helvetica"/>
              </a:rPr>
              <a:t>Clay theory: </a:t>
            </a:r>
          </a:p>
          <a:p>
            <a:r>
              <a:rPr lang="en-US" altLang="ja-JP" sz="1300" dirty="0" smtClean="0">
                <a:latin typeface="Helvetica"/>
                <a:cs typeface="Helvetica"/>
              </a:rPr>
              <a:t>  </a:t>
            </a:r>
            <a:r>
              <a:rPr lang="en-US" altLang="ja-JP" sz="1200" dirty="0" smtClean="0">
                <a:latin typeface="Helvetica"/>
                <a:cs typeface="Helvetica"/>
              </a:rPr>
              <a:t>Clay theory postulates that </a:t>
            </a:r>
            <a:r>
              <a:rPr lang="en-US" altLang="ja-JP" sz="1200" u="sng" dirty="0" smtClean="0">
                <a:latin typeface="Helvetica"/>
                <a:cs typeface="Helvetica"/>
              </a:rPr>
              <a:t>complex organic molecules arose gradually on a pre-existing, non-organic replication platform</a:t>
            </a:r>
            <a:r>
              <a:rPr lang="en-US" altLang="ja-JP" sz="1200" dirty="0" smtClean="0">
                <a:latin typeface="Helvetica"/>
                <a:cs typeface="Helvetica"/>
              </a:rPr>
              <a:t>—silicate crystals in solution. Complexity in companion molecules developed as a function of selection pressures on types of clay crystal is then </a:t>
            </a:r>
            <a:r>
              <a:rPr lang="en-US" altLang="ja-JP" sz="1200" dirty="0" err="1" smtClean="0">
                <a:latin typeface="Helvetica"/>
                <a:cs typeface="Helvetica"/>
              </a:rPr>
              <a:t>exapted</a:t>
            </a:r>
            <a:r>
              <a:rPr lang="en-US" altLang="ja-JP" sz="1200" dirty="0" smtClean="0">
                <a:latin typeface="Helvetica"/>
                <a:cs typeface="Helvetica"/>
              </a:rPr>
              <a:t> to serve the replication of organic molecules independently of their silicate "launch stage". </a:t>
            </a:r>
          </a:p>
          <a:p>
            <a:r>
              <a:rPr lang="ja-JP" altLang="en-US" sz="1300" b="1" dirty="0" smtClean="0">
                <a:latin typeface="Helvetica"/>
                <a:cs typeface="Helvetica"/>
              </a:rPr>
              <a:t>＞</a:t>
            </a:r>
            <a:r>
              <a:rPr lang="en-US" altLang="ja-JP" sz="1300" b="1" dirty="0" smtClean="0">
                <a:latin typeface="Helvetica"/>
                <a:cs typeface="Helvetica"/>
              </a:rPr>
              <a:t>Gold's deep-hot biosphere model:</a:t>
            </a:r>
          </a:p>
          <a:p>
            <a:r>
              <a:rPr lang="en-US" altLang="ja-JP" sz="1300" dirty="0" smtClean="0">
                <a:latin typeface="Helvetica"/>
                <a:cs typeface="Helvetica"/>
              </a:rPr>
              <a:t>  </a:t>
            </a:r>
            <a:r>
              <a:rPr lang="en-US" altLang="ja-JP" sz="1200" i="1" dirty="0" smtClean="0">
                <a:latin typeface="Helvetica"/>
                <a:cs typeface="Helvetica"/>
              </a:rPr>
              <a:t>Thomas Gold </a:t>
            </a:r>
            <a:r>
              <a:rPr lang="en-US" altLang="ja-JP" sz="1200" dirty="0" smtClean="0">
                <a:latin typeface="Helvetica"/>
                <a:cs typeface="Helvetica"/>
              </a:rPr>
              <a:t>proposed the theory that life first developed not on the surface of the Earth,  </a:t>
            </a:r>
          </a:p>
          <a:p>
            <a:r>
              <a:rPr lang="en-US" altLang="ja-JP" sz="1200" dirty="0" smtClean="0">
                <a:latin typeface="Helvetica"/>
                <a:cs typeface="Helvetica"/>
              </a:rPr>
              <a:t>but several kilometers below the surface. Gold's theory is that flow of food is due to out-gassing of primordial methane from the Earth's mantle.</a:t>
            </a:r>
          </a:p>
          <a:p>
            <a:r>
              <a:rPr lang="ja-JP" altLang="en-US" sz="1300" b="1" dirty="0" smtClean="0">
                <a:latin typeface="Helvetica"/>
                <a:cs typeface="Helvetica"/>
              </a:rPr>
              <a:t>＞</a:t>
            </a:r>
            <a:r>
              <a:rPr lang="en-US" altLang="ja-JP" sz="1300" b="1" dirty="0" smtClean="0">
                <a:latin typeface="Helvetica"/>
                <a:cs typeface="Helvetica"/>
              </a:rPr>
              <a:t>Primitive extraterrestrial life:</a:t>
            </a:r>
          </a:p>
          <a:p>
            <a:r>
              <a:rPr lang="ja-JP" altLang="en-US" sz="1300" b="1" dirty="0" smtClean="0">
                <a:latin typeface="Helvetica"/>
                <a:cs typeface="Helvetica"/>
              </a:rPr>
              <a:t>＞</a:t>
            </a:r>
            <a:r>
              <a:rPr lang="en-US" altLang="ja-JP" sz="1300" b="1" dirty="0" smtClean="0">
                <a:latin typeface="Helvetica"/>
                <a:cs typeface="Helvetica"/>
              </a:rPr>
              <a:t>Extraterrestrial amino acids:</a:t>
            </a:r>
          </a:p>
          <a:p>
            <a:r>
              <a:rPr lang="ja-JP" altLang="en-US" sz="1300" b="1" dirty="0" smtClean="0">
                <a:latin typeface="Helvetica"/>
                <a:cs typeface="Helvetica"/>
              </a:rPr>
              <a:t>＞</a:t>
            </a:r>
            <a:r>
              <a:rPr lang="en-US" altLang="ja-JP" sz="1300" b="1" dirty="0" smtClean="0">
                <a:latin typeface="Helvetica"/>
                <a:cs typeface="Helvetica"/>
              </a:rPr>
              <a:t>Polyphosphates:</a:t>
            </a:r>
          </a:p>
          <a:p>
            <a:r>
              <a:rPr lang="en-US" altLang="ja-JP" sz="1300" dirty="0" smtClean="0">
                <a:latin typeface="Helvetica"/>
                <a:cs typeface="Helvetica"/>
              </a:rPr>
              <a:t>  </a:t>
            </a:r>
            <a:r>
              <a:rPr lang="en-US" altLang="ja-JP" sz="1200" dirty="0" smtClean="0">
                <a:latin typeface="Helvetica"/>
                <a:cs typeface="Helvetica"/>
              </a:rPr>
              <a:t>Polyphosphates are formed by polymerization of ordinary </a:t>
            </a:r>
            <a:r>
              <a:rPr lang="en-US" altLang="ja-JP" sz="1200" dirty="0" err="1" smtClean="0">
                <a:latin typeface="Helvetica"/>
                <a:cs typeface="Helvetica"/>
              </a:rPr>
              <a:t>monophosphate</a:t>
            </a:r>
            <a:r>
              <a:rPr lang="en-US" altLang="ja-JP" sz="1200" dirty="0" smtClean="0">
                <a:latin typeface="Helvetica"/>
                <a:cs typeface="Helvetica"/>
              </a:rPr>
              <a:t> ions PO</a:t>
            </a:r>
            <a:r>
              <a:rPr lang="en-US" altLang="ja-JP" sz="1200" baseline="-25000" dirty="0" smtClean="0">
                <a:latin typeface="Helvetica"/>
                <a:cs typeface="Helvetica"/>
              </a:rPr>
              <a:t>4−3</a:t>
            </a:r>
            <a:r>
              <a:rPr lang="en-US" altLang="ja-JP" sz="1200" dirty="0" smtClean="0">
                <a:latin typeface="Helvetica"/>
                <a:cs typeface="Helvetica"/>
              </a:rPr>
              <a:t>. Several mechanisms for such polymerization have been suggested. Polyphosphates cause polymerization of amino acids into peptides.</a:t>
            </a:r>
          </a:p>
          <a:p>
            <a:r>
              <a:rPr lang="ja-JP" altLang="en-US" sz="1300" b="1" dirty="0" smtClean="0">
                <a:latin typeface="Helvetica"/>
                <a:cs typeface="Helvetica"/>
              </a:rPr>
              <a:t>＞</a:t>
            </a:r>
            <a:r>
              <a:rPr lang="en-US" altLang="ja-JP" sz="1300" b="1" dirty="0" smtClean="0">
                <a:latin typeface="Helvetica"/>
                <a:cs typeface="Helvetica"/>
              </a:rPr>
              <a:t>PAH world hypothesis:</a:t>
            </a:r>
          </a:p>
          <a:p>
            <a:r>
              <a:rPr lang="en-US" altLang="ja-JP" sz="1300" dirty="0" smtClean="0">
                <a:latin typeface="Helvetica"/>
                <a:cs typeface="Helvetica"/>
              </a:rPr>
              <a:t>  </a:t>
            </a:r>
            <a:r>
              <a:rPr lang="en-US" altLang="ja-JP" sz="1200" dirty="0" smtClean="0">
                <a:latin typeface="Helvetica"/>
                <a:cs typeface="Helvetica"/>
              </a:rPr>
              <a:t>Organic molecules are known to be present in comets and meteorites. In 2004, a team detected traces of polycyclic aromatic hydrocarbons (</a:t>
            </a:r>
            <a:r>
              <a:rPr lang="en-US" altLang="ja-JP" sz="1200" dirty="0" err="1" smtClean="0">
                <a:latin typeface="Helvetica"/>
                <a:cs typeface="Helvetica"/>
              </a:rPr>
              <a:t>PAH's</a:t>
            </a:r>
            <a:r>
              <a:rPr lang="en-US" altLang="ja-JP" sz="1200" dirty="0" smtClean="0">
                <a:latin typeface="Helvetica"/>
                <a:cs typeface="Helvetica"/>
              </a:rPr>
              <a:t>) in a nebula.</a:t>
            </a:r>
          </a:p>
          <a:p>
            <a:r>
              <a:rPr lang="ja-JP" altLang="en-US" sz="1300" b="1" dirty="0" smtClean="0">
                <a:latin typeface="Helvetica"/>
                <a:cs typeface="Helvetica"/>
              </a:rPr>
              <a:t>＞</a:t>
            </a:r>
            <a:r>
              <a:rPr lang="en-US" altLang="ja-JP" sz="1300" b="1" dirty="0" smtClean="0">
                <a:latin typeface="Helvetica"/>
                <a:cs typeface="Helvetica"/>
              </a:rPr>
              <a:t>Multiple genesis:</a:t>
            </a:r>
          </a:p>
          <a:p>
            <a:r>
              <a:rPr lang="en-US" altLang="ja-JP" sz="1200" dirty="0" smtClean="0">
                <a:latin typeface="Helvetica"/>
                <a:cs typeface="Helvetica"/>
              </a:rPr>
              <a:t>  The first organisms were self-replicating iron-rich clays which fixed carbon dioxide into oxalic and other </a:t>
            </a:r>
            <a:r>
              <a:rPr lang="en-US" altLang="ja-JP" sz="1200" dirty="0" err="1" smtClean="0">
                <a:latin typeface="Helvetica"/>
                <a:cs typeface="Helvetica"/>
              </a:rPr>
              <a:t>dicarboxylic</a:t>
            </a:r>
            <a:r>
              <a:rPr lang="en-US" altLang="ja-JP" sz="1200" dirty="0" smtClean="0">
                <a:latin typeface="Helvetica"/>
                <a:cs typeface="Helvetica"/>
              </a:rPr>
              <a:t> acids. This system of replicating clays and their metabolic phenotype then evolved into the sulfide rich region of the </a:t>
            </a:r>
            <a:r>
              <a:rPr lang="en-US" altLang="ja-JP" sz="1200" dirty="0" err="1" smtClean="0">
                <a:latin typeface="Helvetica"/>
                <a:cs typeface="Helvetica"/>
              </a:rPr>
              <a:t>hotspring</a:t>
            </a:r>
            <a:r>
              <a:rPr lang="en-US" altLang="ja-JP" sz="1200" dirty="0" smtClean="0">
                <a:latin typeface="Helvetica"/>
                <a:cs typeface="Helvetica"/>
              </a:rPr>
              <a:t> acquiring the ability to fix nitrogen. Finally phosphate was incorporated into the evolving system that allowed the synthesis of nucleotides and phospholipids. If biosynthesis recapitulates </a:t>
            </a:r>
            <a:r>
              <a:rPr lang="en-US" altLang="ja-JP" sz="1200" dirty="0" err="1" smtClean="0">
                <a:latin typeface="Helvetica"/>
                <a:cs typeface="Helvetica"/>
              </a:rPr>
              <a:t>biopoesis</a:t>
            </a:r>
            <a:r>
              <a:rPr lang="en-US" altLang="ja-JP" sz="1200" dirty="0" smtClean="0">
                <a:latin typeface="Helvetica"/>
                <a:cs typeface="Helvetica"/>
              </a:rPr>
              <a:t>, then the synthesis of amino acids preceded the synthesis of the </a:t>
            </a:r>
            <a:r>
              <a:rPr lang="en-US" altLang="ja-JP" sz="1200" dirty="0" err="1" smtClean="0">
                <a:latin typeface="Helvetica"/>
                <a:cs typeface="Helvetica"/>
              </a:rPr>
              <a:t>purine</a:t>
            </a:r>
            <a:r>
              <a:rPr lang="en-US" altLang="ja-JP" sz="1200" dirty="0" smtClean="0">
                <a:latin typeface="Helvetica"/>
                <a:cs typeface="Helvetica"/>
              </a:rPr>
              <a:t> and </a:t>
            </a:r>
            <a:r>
              <a:rPr lang="en-US" altLang="ja-JP" sz="1200" dirty="0" err="1" smtClean="0">
                <a:latin typeface="Helvetica"/>
                <a:cs typeface="Helvetica"/>
              </a:rPr>
              <a:t>pyrimidine</a:t>
            </a:r>
            <a:r>
              <a:rPr lang="en-US" altLang="ja-JP" sz="1200" dirty="0" smtClean="0">
                <a:latin typeface="Helvetica"/>
                <a:cs typeface="Helvetica"/>
              </a:rPr>
              <a:t> bases. Furthermore the polymerization of the amino acid </a:t>
            </a:r>
            <a:r>
              <a:rPr lang="en-US" altLang="ja-JP" sz="1200" dirty="0" err="1" smtClean="0">
                <a:latin typeface="Helvetica"/>
                <a:cs typeface="Helvetica"/>
              </a:rPr>
              <a:t>thioesters</a:t>
            </a:r>
            <a:r>
              <a:rPr lang="en-US" altLang="ja-JP" sz="1200" dirty="0" smtClean="0">
                <a:latin typeface="Helvetica"/>
                <a:cs typeface="Helvetica"/>
              </a:rPr>
              <a:t> into polypeptides preceded the directed polymerization of amino acid esters by </a:t>
            </a:r>
            <a:r>
              <a:rPr lang="en-US" altLang="ja-JP" sz="1200" dirty="0" err="1" smtClean="0">
                <a:latin typeface="Helvetica"/>
                <a:cs typeface="Helvetica"/>
              </a:rPr>
              <a:t>polynucleotides</a:t>
            </a:r>
            <a:r>
              <a:rPr lang="en-US" altLang="ja-JP" sz="1200" dirty="0" smtClean="0">
                <a:latin typeface="Helvetica"/>
                <a:cs typeface="Helvetica"/>
              </a:rPr>
              <a:t>.</a:t>
            </a:r>
          </a:p>
          <a:p>
            <a:r>
              <a:rPr lang="ja-JP" altLang="en-US" sz="1300" b="1" dirty="0" smtClean="0">
                <a:latin typeface="Helvetica"/>
                <a:cs typeface="Helvetica"/>
              </a:rPr>
              <a:t>＞</a:t>
            </a:r>
            <a:r>
              <a:rPr lang="en-US" altLang="ja-JP" sz="1300" b="1" dirty="0" smtClean="0">
                <a:latin typeface="Helvetica"/>
                <a:cs typeface="Helvetica"/>
              </a:rPr>
              <a:t>Etc.</a:t>
            </a:r>
          </a:p>
        </p:txBody>
      </p:sp>
      <p:sp>
        <p:nvSpPr>
          <p:cNvPr id="5" name="テキスト ボックス 4"/>
          <p:cNvSpPr txBox="1"/>
          <p:nvPr/>
        </p:nvSpPr>
        <p:spPr>
          <a:xfrm>
            <a:off x="558800" y="203204"/>
            <a:ext cx="8017933" cy="584776"/>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n-US" sz="3200" dirty="0" smtClean="0"/>
              <a:t>Other scenarios</a:t>
            </a:r>
            <a:endParaRPr kumimoji="1" lang="ja-JP" altLang="en-US" sz="3200" dirty="0">
              <a:latin typeface="Helvetica"/>
              <a:cs typeface="Helvetica"/>
            </a:endParaRPr>
          </a:p>
        </p:txBody>
      </p:sp>
      <p:sp>
        <p:nvSpPr>
          <p:cNvPr id="6" name="右矢印 5"/>
          <p:cNvSpPr/>
          <p:nvPr/>
        </p:nvSpPr>
        <p:spPr>
          <a:xfrm>
            <a:off x="245531" y="1710224"/>
            <a:ext cx="364067" cy="186267"/>
          </a:xfrm>
          <a:prstGeom prst="rightArrow">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kumimoji="1" lang="ja-JP" altLang="en-US"/>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738</TotalTime>
  <Words>2944</Words>
  <Application>Microsoft Macintosh PowerPoint</Application>
  <PresentationFormat>画面に合わせる (4:3)</PresentationFormat>
  <Paragraphs>165</Paragraphs>
  <Slides>22</Slides>
  <Notes>0</Notes>
  <HiddenSlides>0</HiddenSlides>
  <MMClips>0</MMClips>
  <ScaleCrop>false</ScaleCrop>
  <HeadingPairs>
    <vt:vector size="4" baseType="variant">
      <vt:variant>
        <vt:lpstr>デザイン テンプレート</vt:lpstr>
      </vt:variant>
      <vt:variant>
        <vt:i4>1</vt:i4>
      </vt:variant>
      <vt:variant>
        <vt:lpstr>スライド タイトル</vt:lpstr>
      </vt:variant>
      <vt:variant>
        <vt:i4>22</vt:i4>
      </vt:variant>
    </vt:vector>
  </HeadingPairs>
  <TitlesOfParts>
    <vt:vector size="23" baseType="lpstr">
      <vt:lpstr>Office テーマ</vt:lpstr>
      <vt:lpstr>津波による環境効果</vt:lpstr>
      <vt:lpstr>初期地球における高分子化効果   −生物有機物の創出−    生物単量体の生成</vt:lpstr>
      <vt:lpstr>The origin of  biological monomers </vt:lpstr>
      <vt:lpstr>Current models:</vt:lpstr>
      <vt:lpstr>Origin of organic molecules  ＞Two possible sources of organic molecules on the early Earth</vt:lpstr>
      <vt:lpstr>スライド 6</vt:lpstr>
      <vt:lpstr>スライド 7</vt:lpstr>
      <vt:lpstr>スライド 8</vt:lpstr>
      <vt:lpstr>スライド 9</vt:lpstr>
      <vt:lpstr>スライド 10</vt:lpstr>
      <vt:lpstr>スライド 11</vt:lpstr>
      <vt:lpstr>スライド 12</vt:lpstr>
      <vt:lpstr>スライド 13</vt:lpstr>
      <vt:lpstr>スライド 14</vt:lpstr>
      <vt:lpstr>スライド 15</vt:lpstr>
      <vt:lpstr>スライド 16</vt:lpstr>
      <vt:lpstr>スライド 17</vt:lpstr>
      <vt:lpstr>スライド 18</vt:lpstr>
      <vt:lpstr>スライド 19</vt:lpstr>
      <vt:lpstr>スライド 20</vt:lpstr>
      <vt:lpstr>スライド 21</vt:lpstr>
      <vt:lpstr>スライド 22</vt:lpstr>
    </vt:vector>
  </TitlesOfParts>
  <Company>東北大学</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origin of life </dc:title>
  <dc:creator>箕浦幸治</dc:creator>
  <cp:lastModifiedBy>箕浦 幸治</cp:lastModifiedBy>
  <cp:revision>35</cp:revision>
  <dcterms:created xsi:type="dcterms:W3CDTF">2010-12-22T23:06:18Z</dcterms:created>
  <dcterms:modified xsi:type="dcterms:W3CDTF">2010-12-22T23:08:36Z</dcterms:modified>
</cp:coreProperties>
</file>