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7" r:id="rId2"/>
    <p:sldId id="259" r:id="rId3"/>
    <p:sldId id="270" r:id="rId4"/>
    <p:sldId id="262" r:id="rId5"/>
    <p:sldId id="260" r:id="rId6"/>
    <p:sldId id="261" r:id="rId7"/>
    <p:sldId id="263" r:id="rId8"/>
    <p:sldId id="266" r:id="rId9"/>
    <p:sldId id="264" r:id="rId10"/>
    <p:sldId id="288" r:id="rId11"/>
    <p:sldId id="267" r:id="rId12"/>
    <p:sldId id="268" r:id="rId13"/>
    <p:sldId id="269" r:id="rId14"/>
    <p:sldId id="281" r:id="rId15"/>
    <p:sldId id="271" r:id="rId16"/>
    <p:sldId id="282" r:id="rId17"/>
    <p:sldId id="283" r:id="rId18"/>
    <p:sldId id="284" r:id="rId19"/>
    <p:sldId id="285" r:id="rId20"/>
    <p:sldId id="286" r:id="rId21"/>
    <p:sldId id="277" r:id="rId22"/>
    <p:sldId id="276" r:id="rId23"/>
    <p:sldId id="278" r:id="rId24"/>
    <p:sldId id="279" r:id="rId25"/>
    <p:sldId id="280" r:id="rId26"/>
    <p:sldId id="258" r:id="rId27"/>
    <p:sldId id="272" r:id="rId28"/>
    <p:sldId id="273" r:id="rId29"/>
    <p:sldId id="274" r:id="rId30"/>
    <p:sldId id="275" r:id="rId31"/>
    <p:sldId id="287" r:id="rId32"/>
  </p:sldIdLst>
  <p:sldSz cx="9144000" cy="6858000" type="screen4x3"/>
  <p:notesSz cx="6888163" cy="10020300"/>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5050"/>
    <a:srgbClr val="FF33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768" y="-9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84500" cy="501650"/>
          </a:xfrm>
          <a:prstGeom prst="rect">
            <a:avLst/>
          </a:prstGeom>
        </p:spPr>
        <p:txBody>
          <a:bodyPr vert="horz" lIns="96616" tIns="48308" rIns="96616" bIns="48308" rtlCol="0"/>
          <a:lstStyle>
            <a:lvl1pPr algn="l">
              <a:defRPr sz="1300"/>
            </a:lvl1pPr>
          </a:lstStyle>
          <a:p>
            <a:pPr>
              <a:defRPr/>
            </a:pPr>
            <a:endParaRPr lang="ja-JP" altLang="en-US"/>
          </a:p>
        </p:txBody>
      </p:sp>
      <p:sp>
        <p:nvSpPr>
          <p:cNvPr id="3" name="日付プレースホルダ 2"/>
          <p:cNvSpPr>
            <a:spLocks noGrp="1"/>
          </p:cNvSpPr>
          <p:nvPr>
            <p:ph type="dt" sz="quarter" idx="1"/>
          </p:nvPr>
        </p:nvSpPr>
        <p:spPr>
          <a:xfrm>
            <a:off x="3902075" y="0"/>
            <a:ext cx="2984500" cy="501650"/>
          </a:xfrm>
          <a:prstGeom prst="rect">
            <a:avLst/>
          </a:prstGeom>
        </p:spPr>
        <p:txBody>
          <a:bodyPr vert="horz" lIns="96616" tIns="48308" rIns="96616" bIns="48308" rtlCol="0"/>
          <a:lstStyle>
            <a:lvl1pPr algn="r">
              <a:defRPr sz="1300"/>
            </a:lvl1pPr>
          </a:lstStyle>
          <a:p>
            <a:pPr>
              <a:defRPr/>
            </a:pPr>
            <a:fld id="{BF96665D-1706-4CC8-8684-C51EE1009E2A}" type="datetimeFigureOut">
              <a:rPr lang="ja-JP" altLang="en-US"/>
              <a:pPr>
                <a:defRPr/>
              </a:pPr>
              <a:t>2010/12/23</a:t>
            </a:fld>
            <a:endParaRPr lang="ja-JP" altLang="en-US"/>
          </a:p>
        </p:txBody>
      </p:sp>
      <p:sp>
        <p:nvSpPr>
          <p:cNvPr id="4" name="フッター プレースホルダ 3"/>
          <p:cNvSpPr>
            <a:spLocks noGrp="1"/>
          </p:cNvSpPr>
          <p:nvPr>
            <p:ph type="ftr" sz="quarter" idx="2"/>
          </p:nvPr>
        </p:nvSpPr>
        <p:spPr>
          <a:xfrm>
            <a:off x="0" y="9517063"/>
            <a:ext cx="2984500" cy="501650"/>
          </a:xfrm>
          <a:prstGeom prst="rect">
            <a:avLst/>
          </a:prstGeom>
        </p:spPr>
        <p:txBody>
          <a:bodyPr vert="horz" lIns="96616" tIns="48308" rIns="96616" bIns="48308" rtlCol="0" anchor="b"/>
          <a:lstStyle>
            <a:lvl1pPr algn="l">
              <a:defRPr sz="1300"/>
            </a:lvl1pPr>
          </a:lstStyle>
          <a:p>
            <a:pPr>
              <a:defRPr/>
            </a:pPr>
            <a:endParaRPr lang="ja-JP" altLang="en-US"/>
          </a:p>
        </p:txBody>
      </p:sp>
      <p:sp>
        <p:nvSpPr>
          <p:cNvPr id="5" name="スライド番号プレースホルダ 4"/>
          <p:cNvSpPr>
            <a:spLocks noGrp="1"/>
          </p:cNvSpPr>
          <p:nvPr>
            <p:ph type="sldNum" sz="quarter" idx="3"/>
          </p:nvPr>
        </p:nvSpPr>
        <p:spPr>
          <a:xfrm>
            <a:off x="3902075" y="9517063"/>
            <a:ext cx="2984500" cy="501650"/>
          </a:xfrm>
          <a:prstGeom prst="rect">
            <a:avLst/>
          </a:prstGeom>
        </p:spPr>
        <p:txBody>
          <a:bodyPr vert="horz" lIns="96616" tIns="48308" rIns="96616" bIns="48308" rtlCol="0" anchor="b"/>
          <a:lstStyle>
            <a:lvl1pPr algn="r">
              <a:defRPr sz="1300"/>
            </a:lvl1pPr>
          </a:lstStyle>
          <a:p>
            <a:pPr>
              <a:defRPr/>
            </a:pPr>
            <a:fld id="{E96DDEB0-D664-4BF3-ACC6-A0B26654B5DC}"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84500" cy="501650"/>
          </a:xfrm>
          <a:prstGeom prst="rect">
            <a:avLst/>
          </a:prstGeom>
        </p:spPr>
        <p:txBody>
          <a:bodyPr vert="horz" lIns="96616" tIns="48308" rIns="96616" bIns="48308" rtlCol="0"/>
          <a:lstStyle>
            <a:lvl1pPr algn="l" fontAlgn="auto">
              <a:spcBef>
                <a:spcPts val="0"/>
              </a:spcBef>
              <a:spcAft>
                <a:spcPts val="0"/>
              </a:spcAft>
              <a:defRPr sz="13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902075" y="0"/>
            <a:ext cx="2984500" cy="501650"/>
          </a:xfrm>
          <a:prstGeom prst="rect">
            <a:avLst/>
          </a:prstGeom>
        </p:spPr>
        <p:txBody>
          <a:bodyPr vert="horz" lIns="96616" tIns="48308" rIns="96616" bIns="48308" rtlCol="0"/>
          <a:lstStyle>
            <a:lvl1pPr algn="r" fontAlgn="auto">
              <a:spcBef>
                <a:spcPts val="0"/>
              </a:spcBef>
              <a:spcAft>
                <a:spcPts val="0"/>
              </a:spcAft>
              <a:defRPr sz="1300">
                <a:latin typeface="+mn-lt"/>
                <a:ea typeface="+mn-ea"/>
              </a:defRPr>
            </a:lvl1pPr>
          </a:lstStyle>
          <a:p>
            <a:pPr>
              <a:defRPr/>
            </a:pPr>
            <a:fld id="{AE20417F-547D-4694-ABC2-020464B28C29}" type="datetimeFigureOut">
              <a:rPr lang="ja-JP" altLang="en-US"/>
              <a:pPr>
                <a:defRPr/>
              </a:pPr>
              <a:t>2010/12/23</a:t>
            </a:fld>
            <a:endParaRPr lang="ja-JP" altLang="en-US"/>
          </a:p>
        </p:txBody>
      </p:sp>
      <p:sp>
        <p:nvSpPr>
          <p:cNvPr id="4" name="スライド イメージ プレースホルダ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pPr lvl="0"/>
            <a:endParaRPr lang="ja-JP" altLang="en-US" noProof="0"/>
          </a:p>
        </p:txBody>
      </p:sp>
      <p:sp>
        <p:nvSpPr>
          <p:cNvPr id="5" name="ノート プレースホルダ 4"/>
          <p:cNvSpPr>
            <a:spLocks noGrp="1"/>
          </p:cNvSpPr>
          <p:nvPr>
            <p:ph type="body" sz="quarter" idx="3"/>
          </p:nvPr>
        </p:nvSpPr>
        <p:spPr>
          <a:xfrm>
            <a:off x="688975" y="4759325"/>
            <a:ext cx="5510213" cy="4510088"/>
          </a:xfrm>
          <a:prstGeom prst="rect">
            <a:avLst/>
          </a:prstGeom>
        </p:spPr>
        <p:txBody>
          <a:bodyPr vert="horz" lIns="96616" tIns="48308" rIns="96616" bIns="48308"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 5"/>
          <p:cNvSpPr>
            <a:spLocks noGrp="1"/>
          </p:cNvSpPr>
          <p:nvPr>
            <p:ph type="ftr" sz="quarter" idx="4"/>
          </p:nvPr>
        </p:nvSpPr>
        <p:spPr>
          <a:xfrm>
            <a:off x="0" y="9517063"/>
            <a:ext cx="2984500" cy="501650"/>
          </a:xfrm>
          <a:prstGeom prst="rect">
            <a:avLst/>
          </a:prstGeom>
        </p:spPr>
        <p:txBody>
          <a:bodyPr vert="horz" lIns="96616" tIns="48308" rIns="96616" bIns="48308" rtlCol="0" anchor="b"/>
          <a:lstStyle>
            <a:lvl1pPr algn="l" fontAlgn="auto">
              <a:spcBef>
                <a:spcPts val="0"/>
              </a:spcBef>
              <a:spcAft>
                <a:spcPts val="0"/>
              </a:spcAft>
              <a:defRPr sz="13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902075" y="9517063"/>
            <a:ext cx="2984500" cy="501650"/>
          </a:xfrm>
          <a:prstGeom prst="rect">
            <a:avLst/>
          </a:prstGeom>
        </p:spPr>
        <p:txBody>
          <a:bodyPr vert="horz" lIns="96616" tIns="48308" rIns="96616" bIns="48308" rtlCol="0" anchor="b"/>
          <a:lstStyle>
            <a:lvl1pPr algn="r" fontAlgn="auto">
              <a:spcBef>
                <a:spcPts val="0"/>
              </a:spcBef>
              <a:spcAft>
                <a:spcPts val="0"/>
              </a:spcAft>
              <a:defRPr sz="1300">
                <a:latin typeface="+mn-lt"/>
                <a:ea typeface="+mn-ea"/>
              </a:defRPr>
            </a:lvl1pPr>
          </a:lstStyle>
          <a:p>
            <a:pPr>
              <a:defRPr/>
            </a:pPr>
            <a:fld id="{0A0A9672-376C-4293-8DD7-594D63F26974}"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16386"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5363"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71174E-DA61-4F9D-B2CA-73B8B6832A91}" type="slidenum">
              <a:rPr lang="ja-JP" altLang="en-US"/>
              <a:pPr fontAlgn="base">
                <a:spcBef>
                  <a:spcPct val="0"/>
                </a:spcBef>
                <a:spcAft>
                  <a:spcPct val="0"/>
                </a:spcAft>
                <a:defRPr/>
              </a:pPr>
              <a:t>1</a:t>
            </a:fld>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35842"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33795"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FF6461-58D2-4618-95CB-B578C605DA80}" type="slidenum">
              <a:rPr lang="ja-JP" altLang="en-US"/>
              <a:pPr fontAlgn="base">
                <a:spcBef>
                  <a:spcPct val="0"/>
                </a:spcBef>
                <a:spcAft>
                  <a:spcPct val="0"/>
                </a:spcAft>
                <a:defRPr/>
              </a:pPr>
              <a:t>11</a:t>
            </a:fld>
            <a:endParaRPr lang="en-US"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37890"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35843"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25D73A-D4E8-4528-A163-D0FB18778563}" type="slidenum">
              <a:rPr lang="ja-JP" altLang="en-US"/>
              <a:pPr fontAlgn="base">
                <a:spcBef>
                  <a:spcPct val="0"/>
                </a:spcBef>
                <a:spcAft>
                  <a:spcPct val="0"/>
                </a:spcAft>
                <a:defRPr/>
              </a:pPr>
              <a:t>12</a:t>
            </a:fld>
            <a:endParaRPr lang="en-US"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39938"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37891"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9CA4C8-1B31-48C2-AECE-E8C225036EB3}" type="slidenum">
              <a:rPr lang="ja-JP" altLang="en-US"/>
              <a:pPr fontAlgn="base">
                <a:spcBef>
                  <a:spcPct val="0"/>
                </a:spcBef>
                <a:spcAft>
                  <a:spcPct val="0"/>
                </a:spcAft>
                <a:defRPr/>
              </a:pPr>
              <a:t>13</a:t>
            </a:fld>
            <a:endParaRPr lang="en-US"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1986"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35843" name="スライド番号プレースホルダ 3"/>
          <p:cNvSpPr txBox="1">
            <a:spLocks noGrp="1"/>
          </p:cNvSpPr>
          <p:nvPr/>
        </p:nvSpPr>
        <p:spPr bwMode="auto">
          <a:xfrm>
            <a:off x="3902075" y="9517063"/>
            <a:ext cx="2984500" cy="501650"/>
          </a:xfrm>
          <a:prstGeom prst="rect">
            <a:avLst/>
          </a:prstGeom>
          <a:noFill/>
          <a:ln>
            <a:miter lim="800000"/>
            <a:headEnd/>
            <a:tailEnd/>
          </a:ln>
        </p:spPr>
        <p:txBody>
          <a:bodyPr lIns="96616" tIns="48308" rIns="96616" bIns="48308" anchor="b"/>
          <a:lstStyle/>
          <a:p>
            <a:pPr algn="r">
              <a:defRPr/>
            </a:pPr>
            <a:fld id="{F652F24F-7D14-42A8-87B7-3CE73BAF9462}" type="slidenum">
              <a:rPr lang="ja-JP" altLang="en-US" sz="1300">
                <a:latin typeface="+mn-lt"/>
                <a:ea typeface="+mn-ea"/>
              </a:rPr>
              <a:pPr algn="r">
                <a:defRPr/>
              </a:pPr>
              <a:t>14</a:t>
            </a:fld>
            <a:endParaRPr lang="en-US" altLang="ja-JP" sz="1300">
              <a:latin typeface="+mn-lt"/>
              <a:ea typeface="+mn-e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4034"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44035" name="スライド番号プレースホルダ 3"/>
          <p:cNvSpPr txBox="1">
            <a:spLocks noGrp="1"/>
          </p:cNvSpPr>
          <p:nvPr/>
        </p:nvSpPr>
        <p:spPr bwMode="auto">
          <a:xfrm>
            <a:off x="3902075" y="9517063"/>
            <a:ext cx="2984500" cy="501650"/>
          </a:xfrm>
          <a:prstGeom prst="rect">
            <a:avLst/>
          </a:prstGeom>
          <a:noFill/>
          <a:ln w="9525">
            <a:noFill/>
            <a:miter lim="800000"/>
            <a:headEnd/>
            <a:tailEnd/>
          </a:ln>
        </p:spPr>
        <p:txBody>
          <a:bodyPr lIns="96616" tIns="48308" rIns="96616" bIns="48308" anchor="b"/>
          <a:lstStyle/>
          <a:p>
            <a:pPr algn="r"/>
            <a:fld id="{047E59D8-1E64-4B37-BA3E-462A67888A7C}" type="slidenum">
              <a:rPr lang="ja-JP" altLang="en-US" sz="1300">
                <a:latin typeface="Calibri" pitchFamily="34" charset="0"/>
              </a:rPr>
              <a:pPr algn="r"/>
              <a:t>15</a:t>
            </a:fld>
            <a:endParaRPr lang="en-US" altLang="ja-JP" sz="13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スライド イメージ プレースホルダ 1"/>
          <p:cNvSpPr>
            <a:spLocks noGrp="1" noRot="1" noChangeAspect="1" noTextEdit="1"/>
          </p:cNvSpPr>
          <p:nvPr>
            <p:ph type="sldImg"/>
          </p:nvPr>
        </p:nvSpPr>
        <p:spPr bwMode="auto">
          <a:xfrm>
            <a:off x="939800" y="750888"/>
            <a:ext cx="5010150" cy="3757612"/>
          </a:xfrm>
          <a:noFill/>
          <a:ln>
            <a:solidFill>
              <a:srgbClr val="000000"/>
            </a:solidFill>
            <a:miter lim="800000"/>
            <a:headEnd/>
            <a:tailEnd/>
          </a:ln>
        </p:spPr>
      </p:sp>
      <p:sp>
        <p:nvSpPr>
          <p:cNvPr id="46082"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46083" name="スライド番号プレースホルダ 3"/>
          <p:cNvSpPr txBox="1">
            <a:spLocks noGrp="1"/>
          </p:cNvSpPr>
          <p:nvPr/>
        </p:nvSpPr>
        <p:spPr bwMode="auto">
          <a:xfrm>
            <a:off x="3902075" y="9517063"/>
            <a:ext cx="2984500" cy="501650"/>
          </a:xfrm>
          <a:prstGeom prst="rect">
            <a:avLst/>
          </a:prstGeom>
          <a:noFill/>
          <a:ln w="9525">
            <a:noFill/>
            <a:miter lim="800000"/>
            <a:headEnd/>
            <a:tailEnd/>
          </a:ln>
        </p:spPr>
        <p:txBody>
          <a:bodyPr lIns="96616" tIns="48308" rIns="96616" bIns="48308" anchor="b"/>
          <a:lstStyle/>
          <a:p>
            <a:pPr algn="r" defTabSz="966788"/>
            <a:fld id="{AB3CD3EC-C56E-425B-A5D1-D5936102E3EB}" type="slidenum">
              <a:rPr lang="ja-JP" altLang="en-US" sz="1300">
                <a:latin typeface="Calibri" pitchFamily="34" charset="0"/>
              </a:rPr>
              <a:pPr algn="r" defTabSz="966788"/>
              <a:t>16</a:t>
            </a:fld>
            <a:endParaRPr lang="en-US" altLang="ja-JP" sz="130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スライド イメージ プレースホルダ 1"/>
          <p:cNvSpPr>
            <a:spLocks noGrp="1" noRot="1" noChangeAspect="1" noTextEdit="1"/>
          </p:cNvSpPr>
          <p:nvPr>
            <p:ph type="sldImg"/>
          </p:nvPr>
        </p:nvSpPr>
        <p:spPr bwMode="auto">
          <a:xfrm>
            <a:off x="939800" y="750888"/>
            <a:ext cx="5010150" cy="3757612"/>
          </a:xfrm>
          <a:noFill/>
          <a:ln>
            <a:solidFill>
              <a:srgbClr val="000000"/>
            </a:solidFill>
            <a:miter lim="800000"/>
            <a:headEnd/>
            <a:tailEnd/>
          </a:ln>
        </p:spPr>
      </p:sp>
      <p:sp>
        <p:nvSpPr>
          <p:cNvPr id="48130"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48131" name="スライド番号プレースホルダ 3"/>
          <p:cNvSpPr txBox="1">
            <a:spLocks noGrp="1"/>
          </p:cNvSpPr>
          <p:nvPr/>
        </p:nvSpPr>
        <p:spPr bwMode="auto">
          <a:xfrm>
            <a:off x="3902075" y="9517063"/>
            <a:ext cx="2984500" cy="501650"/>
          </a:xfrm>
          <a:prstGeom prst="rect">
            <a:avLst/>
          </a:prstGeom>
          <a:noFill/>
          <a:ln w="9525">
            <a:noFill/>
            <a:miter lim="800000"/>
            <a:headEnd/>
            <a:tailEnd/>
          </a:ln>
        </p:spPr>
        <p:txBody>
          <a:bodyPr lIns="96616" tIns="48308" rIns="96616" bIns="48308" anchor="b"/>
          <a:lstStyle/>
          <a:p>
            <a:pPr algn="r" defTabSz="966788"/>
            <a:fld id="{F27BF54C-EBE1-422D-98D6-E454D68E4184}" type="slidenum">
              <a:rPr lang="ja-JP" altLang="en-US" sz="1300">
                <a:latin typeface="Calibri" pitchFamily="34" charset="0"/>
              </a:rPr>
              <a:pPr algn="r" defTabSz="966788"/>
              <a:t>17</a:t>
            </a:fld>
            <a:endParaRPr lang="en-US" altLang="ja-JP" sz="130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スライド イメージ プレースホルダ 1"/>
          <p:cNvSpPr>
            <a:spLocks noGrp="1" noRot="1" noChangeAspect="1" noTextEdit="1"/>
          </p:cNvSpPr>
          <p:nvPr>
            <p:ph type="sldImg"/>
          </p:nvPr>
        </p:nvSpPr>
        <p:spPr bwMode="auto">
          <a:xfrm>
            <a:off x="939800" y="750888"/>
            <a:ext cx="5010150" cy="3757612"/>
          </a:xfrm>
          <a:noFill/>
          <a:ln>
            <a:solidFill>
              <a:srgbClr val="000000"/>
            </a:solidFill>
            <a:miter lim="800000"/>
            <a:headEnd/>
            <a:tailEnd/>
          </a:ln>
        </p:spPr>
      </p:sp>
      <p:sp>
        <p:nvSpPr>
          <p:cNvPr id="50178"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50179" name="スライド番号プレースホルダ 3"/>
          <p:cNvSpPr txBox="1">
            <a:spLocks noGrp="1"/>
          </p:cNvSpPr>
          <p:nvPr/>
        </p:nvSpPr>
        <p:spPr bwMode="auto">
          <a:xfrm>
            <a:off x="3902075" y="9517063"/>
            <a:ext cx="2984500" cy="501650"/>
          </a:xfrm>
          <a:prstGeom prst="rect">
            <a:avLst/>
          </a:prstGeom>
          <a:noFill/>
          <a:ln w="9525">
            <a:noFill/>
            <a:miter lim="800000"/>
            <a:headEnd/>
            <a:tailEnd/>
          </a:ln>
        </p:spPr>
        <p:txBody>
          <a:bodyPr lIns="96616" tIns="48308" rIns="96616" bIns="48308" anchor="b"/>
          <a:lstStyle/>
          <a:p>
            <a:pPr algn="r" defTabSz="966788"/>
            <a:fld id="{8E9F88B9-3367-4549-80FA-E257893CB5E6}" type="slidenum">
              <a:rPr lang="ja-JP" altLang="en-US" sz="1300">
                <a:latin typeface="Calibri" pitchFamily="34" charset="0"/>
              </a:rPr>
              <a:pPr algn="r" defTabSz="966788"/>
              <a:t>18</a:t>
            </a:fld>
            <a:endParaRPr lang="en-US" altLang="ja-JP" sz="130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スライド イメージ プレースホルダ 1"/>
          <p:cNvSpPr>
            <a:spLocks noGrp="1" noRot="1" noChangeAspect="1" noTextEdit="1"/>
          </p:cNvSpPr>
          <p:nvPr>
            <p:ph type="sldImg"/>
          </p:nvPr>
        </p:nvSpPr>
        <p:spPr bwMode="auto">
          <a:xfrm>
            <a:off x="939800" y="750888"/>
            <a:ext cx="5010150" cy="3757612"/>
          </a:xfrm>
          <a:noFill/>
          <a:ln>
            <a:solidFill>
              <a:srgbClr val="000000"/>
            </a:solidFill>
            <a:miter lim="800000"/>
            <a:headEnd/>
            <a:tailEnd/>
          </a:ln>
        </p:spPr>
      </p:sp>
      <p:sp>
        <p:nvSpPr>
          <p:cNvPr id="52226"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52227" name="スライド番号プレースホルダ 3"/>
          <p:cNvSpPr txBox="1">
            <a:spLocks noGrp="1"/>
          </p:cNvSpPr>
          <p:nvPr/>
        </p:nvSpPr>
        <p:spPr bwMode="auto">
          <a:xfrm>
            <a:off x="3902075" y="9517063"/>
            <a:ext cx="2984500" cy="501650"/>
          </a:xfrm>
          <a:prstGeom prst="rect">
            <a:avLst/>
          </a:prstGeom>
          <a:noFill/>
          <a:ln w="9525">
            <a:noFill/>
            <a:miter lim="800000"/>
            <a:headEnd/>
            <a:tailEnd/>
          </a:ln>
        </p:spPr>
        <p:txBody>
          <a:bodyPr lIns="96616" tIns="48308" rIns="96616" bIns="48308" anchor="b"/>
          <a:lstStyle/>
          <a:p>
            <a:pPr algn="r" defTabSz="966788"/>
            <a:fld id="{43423FAF-FBCB-4A32-8251-E396B2B41AC1}" type="slidenum">
              <a:rPr lang="ja-JP" altLang="en-US" sz="1300">
                <a:latin typeface="Calibri" pitchFamily="34" charset="0"/>
              </a:rPr>
              <a:pPr algn="r" defTabSz="966788"/>
              <a:t>19</a:t>
            </a:fld>
            <a:endParaRPr lang="en-US" altLang="ja-JP" sz="130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スライド イメージ プレースホルダ 1"/>
          <p:cNvSpPr>
            <a:spLocks noGrp="1" noRot="1" noChangeAspect="1" noTextEdit="1"/>
          </p:cNvSpPr>
          <p:nvPr>
            <p:ph type="sldImg"/>
          </p:nvPr>
        </p:nvSpPr>
        <p:spPr bwMode="auto">
          <a:xfrm>
            <a:off x="939800" y="750888"/>
            <a:ext cx="5010150" cy="3757612"/>
          </a:xfrm>
          <a:noFill/>
          <a:ln>
            <a:solidFill>
              <a:srgbClr val="000000"/>
            </a:solidFill>
            <a:miter lim="800000"/>
            <a:headEnd/>
            <a:tailEnd/>
          </a:ln>
        </p:spPr>
      </p:sp>
      <p:sp>
        <p:nvSpPr>
          <p:cNvPr id="54274"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54275" name="スライド番号プレースホルダ 3"/>
          <p:cNvSpPr txBox="1">
            <a:spLocks noGrp="1"/>
          </p:cNvSpPr>
          <p:nvPr/>
        </p:nvSpPr>
        <p:spPr bwMode="auto">
          <a:xfrm>
            <a:off x="3902075" y="9517063"/>
            <a:ext cx="2984500" cy="501650"/>
          </a:xfrm>
          <a:prstGeom prst="rect">
            <a:avLst/>
          </a:prstGeom>
          <a:noFill/>
          <a:ln w="9525">
            <a:noFill/>
            <a:miter lim="800000"/>
            <a:headEnd/>
            <a:tailEnd/>
          </a:ln>
        </p:spPr>
        <p:txBody>
          <a:bodyPr lIns="96616" tIns="48308" rIns="96616" bIns="48308" anchor="b"/>
          <a:lstStyle/>
          <a:p>
            <a:pPr algn="r" defTabSz="966788"/>
            <a:fld id="{B73143A4-FEAC-4B4D-9615-20D757D598EB}" type="slidenum">
              <a:rPr lang="ja-JP" altLang="en-US" sz="1300">
                <a:latin typeface="Calibri" pitchFamily="34" charset="0"/>
              </a:rPr>
              <a:pPr algn="r" defTabSz="966788"/>
              <a:t>20</a:t>
            </a:fld>
            <a:endParaRPr lang="en-US" altLang="ja-JP" sz="13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18434"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9459"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F540DD-7CD9-44A7-9192-DF8DBC2B383E}" type="slidenum">
              <a:rPr lang="ja-JP" altLang="en-US"/>
              <a:pPr fontAlgn="base">
                <a:spcBef>
                  <a:spcPct val="0"/>
                </a:spcBef>
                <a:spcAft>
                  <a:spcPct val="0"/>
                </a:spcAft>
                <a:defRPr/>
              </a:pPr>
              <a:t>2</a:t>
            </a:fld>
            <a:endParaRPr lang="en-US"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56322"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txBox="1">
            <a:spLocks noGrp="1"/>
          </p:cNvSpPr>
          <p:nvPr/>
        </p:nvSpPr>
        <p:spPr>
          <a:xfrm>
            <a:off x="3902075" y="9517063"/>
            <a:ext cx="2984500" cy="501650"/>
          </a:xfrm>
          <a:prstGeom prst="rect">
            <a:avLst/>
          </a:prstGeom>
          <a:noFill/>
        </p:spPr>
        <p:txBody>
          <a:bodyPr lIns="96616" tIns="48308" rIns="96616" bIns="48308" anchor="b"/>
          <a:lstStyle/>
          <a:p>
            <a:pPr algn="r" fontAlgn="auto">
              <a:spcBef>
                <a:spcPts val="0"/>
              </a:spcBef>
              <a:spcAft>
                <a:spcPts val="0"/>
              </a:spcAft>
              <a:defRPr/>
            </a:pPr>
            <a:fld id="{D3E3D7A0-73A7-4694-A473-0DA21313F0CB}" type="slidenum">
              <a:rPr lang="ja-JP" altLang="en-US" sz="1300">
                <a:latin typeface="+mn-lt"/>
                <a:ea typeface="+mn-ea"/>
              </a:rPr>
              <a:pPr algn="r" fontAlgn="auto">
                <a:spcBef>
                  <a:spcPts val="0"/>
                </a:spcBef>
                <a:spcAft>
                  <a:spcPts val="0"/>
                </a:spcAft>
                <a:defRPr/>
              </a:pPr>
              <a:t>21</a:t>
            </a:fld>
            <a:endParaRPr lang="ja-JP" altLang="en-US" sz="1300" dirty="0">
              <a:latin typeface="+mn-lt"/>
              <a:ea typeface="+mn-e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58370"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txBox="1">
            <a:spLocks noGrp="1"/>
          </p:cNvSpPr>
          <p:nvPr/>
        </p:nvSpPr>
        <p:spPr>
          <a:xfrm>
            <a:off x="3902075" y="9517063"/>
            <a:ext cx="2984500" cy="501650"/>
          </a:xfrm>
          <a:prstGeom prst="rect">
            <a:avLst/>
          </a:prstGeom>
          <a:noFill/>
        </p:spPr>
        <p:txBody>
          <a:bodyPr lIns="96616" tIns="48308" rIns="96616" bIns="48308" anchor="b"/>
          <a:lstStyle/>
          <a:p>
            <a:pPr algn="r" fontAlgn="auto">
              <a:spcBef>
                <a:spcPts val="0"/>
              </a:spcBef>
              <a:spcAft>
                <a:spcPts val="0"/>
              </a:spcAft>
              <a:defRPr/>
            </a:pPr>
            <a:fld id="{01290F2F-FB06-4CF5-80FB-4A97C77EE858}" type="slidenum">
              <a:rPr lang="ja-JP" altLang="en-US" sz="1300">
                <a:latin typeface="+mn-lt"/>
                <a:ea typeface="+mn-ea"/>
              </a:rPr>
              <a:pPr algn="r" fontAlgn="auto">
                <a:spcBef>
                  <a:spcPts val="0"/>
                </a:spcBef>
                <a:spcAft>
                  <a:spcPts val="0"/>
                </a:spcAft>
                <a:defRPr/>
              </a:pPr>
              <a:t>22</a:t>
            </a:fld>
            <a:endParaRPr lang="ja-JP" altLang="en-US" sz="1300" dirty="0">
              <a:latin typeface="+mn-lt"/>
              <a:ea typeface="+mn-e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60418"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C159CE0C-DC2B-40A5-A281-60D296C165CA}" type="slidenum">
              <a:rPr lang="ja-JP" altLang="en-US" smtClean="0"/>
              <a:pPr>
                <a:defRPr/>
              </a:pPr>
              <a:t>23</a:t>
            </a:fld>
            <a:endParaRPr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62466"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812210B9-B21E-46F3-9C22-750DF4A3CE0D}" type="slidenum">
              <a:rPr lang="ja-JP" altLang="en-US" smtClean="0"/>
              <a:pPr>
                <a:defRPr/>
              </a:pPr>
              <a:t>24</a:t>
            </a:fld>
            <a:endParaRPr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64514"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1AED18B2-22C4-4FA0-BE47-E021F092CD96}" type="slidenum">
              <a:rPr lang="ja-JP" altLang="en-US" smtClean="0"/>
              <a:pPr>
                <a:defRPr/>
              </a:pPr>
              <a:t>25</a:t>
            </a:fld>
            <a:endParaRPr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66562"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7411"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5E267F-0F79-40E0-9588-95C0A35F5413}" type="slidenum">
              <a:rPr lang="ja-JP" altLang="en-US"/>
              <a:pPr fontAlgn="base">
                <a:spcBef>
                  <a:spcPct val="0"/>
                </a:spcBef>
                <a:spcAft>
                  <a:spcPct val="0"/>
                </a:spcAft>
                <a:defRPr/>
              </a:pPr>
              <a:t>26</a:t>
            </a:fld>
            <a:endParaRPr lang="en-US" altLang="ja-JP"/>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8610"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0484" name="スライド番号プレースホルダ 3"/>
          <p:cNvSpPr txBox="1">
            <a:spLocks noGrp="1"/>
          </p:cNvSpPr>
          <p:nvPr/>
        </p:nvSpPr>
        <p:spPr bwMode="auto">
          <a:xfrm>
            <a:off x="3902075" y="9517063"/>
            <a:ext cx="2984500" cy="501650"/>
          </a:xfrm>
          <a:prstGeom prst="rect">
            <a:avLst/>
          </a:prstGeom>
          <a:noFill/>
          <a:ln>
            <a:miter lim="800000"/>
            <a:headEnd/>
            <a:tailEnd/>
          </a:ln>
        </p:spPr>
        <p:txBody>
          <a:bodyPr lIns="96616" tIns="48308" rIns="96616" bIns="48308" anchor="b"/>
          <a:lstStyle/>
          <a:p>
            <a:pPr algn="r">
              <a:defRPr/>
            </a:pPr>
            <a:fld id="{BA2B8CCB-DD6F-4AD5-99C3-4D5ED4BA68F2}" type="slidenum">
              <a:rPr lang="ja-JP" altLang="en-US" sz="1300">
                <a:latin typeface="+mn-lt"/>
                <a:ea typeface="+mn-ea"/>
              </a:rPr>
              <a:pPr algn="r">
                <a:defRPr/>
              </a:pPr>
              <a:t>27</a:t>
            </a:fld>
            <a:endParaRPr lang="en-US" altLang="ja-JP" sz="1300" dirty="0">
              <a:latin typeface="+mn-lt"/>
              <a:ea typeface="+mn-e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0658"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txBox="1">
            <a:spLocks noGrp="1"/>
          </p:cNvSpPr>
          <p:nvPr/>
        </p:nvSpPr>
        <p:spPr>
          <a:xfrm>
            <a:off x="3902075" y="9517063"/>
            <a:ext cx="2984500" cy="501650"/>
          </a:xfrm>
          <a:prstGeom prst="rect">
            <a:avLst/>
          </a:prstGeom>
          <a:noFill/>
        </p:spPr>
        <p:txBody>
          <a:bodyPr lIns="96616" tIns="48308" rIns="96616" bIns="48308" anchor="b"/>
          <a:lstStyle/>
          <a:p>
            <a:pPr algn="r" fontAlgn="auto">
              <a:spcBef>
                <a:spcPts val="0"/>
              </a:spcBef>
              <a:spcAft>
                <a:spcPts val="0"/>
              </a:spcAft>
              <a:defRPr/>
            </a:pPr>
            <a:fld id="{D0CB59E6-842D-4270-9CE7-64AEB5483B28}" type="slidenum">
              <a:rPr lang="ja-JP" altLang="en-US" sz="1300">
                <a:latin typeface="+mn-lt"/>
                <a:ea typeface="+mn-ea"/>
              </a:rPr>
              <a:pPr algn="r" fontAlgn="auto">
                <a:spcBef>
                  <a:spcPts val="0"/>
                </a:spcBef>
                <a:spcAft>
                  <a:spcPts val="0"/>
                </a:spcAft>
                <a:defRPr/>
              </a:pPr>
              <a:t>28</a:t>
            </a:fld>
            <a:endParaRPr lang="ja-JP" altLang="en-US" sz="1300" dirty="0">
              <a:latin typeface="+mn-lt"/>
              <a:ea typeface="+mn-e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2706"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txBox="1">
            <a:spLocks noGrp="1"/>
          </p:cNvSpPr>
          <p:nvPr/>
        </p:nvSpPr>
        <p:spPr>
          <a:xfrm>
            <a:off x="3902075" y="9517063"/>
            <a:ext cx="2984500" cy="501650"/>
          </a:xfrm>
          <a:prstGeom prst="rect">
            <a:avLst/>
          </a:prstGeom>
          <a:noFill/>
        </p:spPr>
        <p:txBody>
          <a:bodyPr lIns="96616" tIns="48308" rIns="96616" bIns="48308" anchor="b"/>
          <a:lstStyle/>
          <a:p>
            <a:pPr algn="r" fontAlgn="auto">
              <a:spcBef>
                <a:spcPts val="0"/>
              </a:spcBef>
              <a:spcAft>
                <a:spcPts val="0"/>
              </a:spcAft>
              <a:defRPr/>
            </a:pPr>
            <a:fld id="{C0F045FB-DE6B-4A61-A27A-C1E7A2852B55}" type="slidenum">
              <a:rPr lang="ja-JP" altLang="en-US" sz="1300">
                <a:latin typeface="+mn-lt"/>
                <a:ea typeface="+mn-ea"/>
              </a:rPr>
              <a:pPr algn="r" fontAlgn="auto">
                <a:spcBef>
                  <a:spcPts val="0"/>
                </a:spcBef>
                <a:spcAft>
                  <a:spcPts val="0"/>
                </a:spcAft>
                <a:defRPr/>
              </a:pPr>
              <a:t>29</a:t>
            </a:fld>
            <a:endParaRPr lang="ja-JP" altLang="en-US" sz="1300" dirty="0">
              <a:latin typeface="+mn-lt"/>
              <a:ea typeface="+mn-e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4754"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txBox="1">
            <a:spLocks noGrp="1"/>
          </p:cNvSpPr>
          <p:nvPr/>
        </p:nvSpPr>
        <p:spPr>
          <a:xfrm>
            <a:off x="3902075" y="9517063"/>
            <a:ext cx="2984500" cy="501650"/>
          </a:xfrm>
          <a:prstGeom prst="rect">
            <a:avLst/>
          </a:prstGeom>
          <a:noFill/>
        </p:spPr>
        <p:txBody>
          <a:bodyPr lIns="96616" tIns="48308" rIns="96616" bIns="48308" anchor="b"/>
          <a:lstStyle/>
          <a:p>
            <a:pPr algn="r" fontAlgn="auto">
              <a:spcBef>
                <a:spcPts val="0"/>
              </a:spcBef>
              <a:spcAft>
                <a:spcPts val="0"/>
              </a:spcAft>
              <a:defRPr/>
            </a:pPr>
            <a:fld id="{B1ECFD3C-F0AE-47C5-8F1B-B2E44AFADE5B}" type="slidenum">
              <a:rPr lang="ja-JP" altLang="en-US" sz="1300">
                <a:latin typeface="+mn-lt"/>
                <a:ea typeface="+mn-ea"/>
              </a:rPr>
              <a:pPr algn="r" fontAlgn="auto">
                <a:spcBef>
                  <a:spcPts val="0"/>
                </a:spcBef>
                <a:spcAft>
                  <a:spcPts val="0"/>
                </a:spcAft>
                <a:defRPr/>
              </a:pPr>
              <a:t>30</a:t>
            </a:fld>
            <a:endParaRPr lang="ja-JP" altLang="en-US" sz="1300" dirty="0">
              <a:latin typeface="+mn-lt"/>
              <a:ea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0482" name="ノート プレースホルダ 2"/>
          <p:cNvSpPr>
            <a:spLocks noGrp="1"/>
          </p:cNvSpPr>
          <p:nvPr>
            <p:ph type="body" idx="1"/>
          </p:nvPr>
        </p:nvSpPr>
        <p:spPr bwMode="auto">
          <a:noFill/>
        </p:spPr>
        <p:txBody>
          <a:bodyPr wrap="square" lIns="96603" tIns="48301" rIns="96603" bIns="48301" numCol="1" anchor="t" anchorCtr="0" compatLnSpc="1">
            <a:prstTxWarp prst="textNoShape">
              <a:avLst/>
            </a:prstTxWarp>
          </a:bodyPr>
          <a:lstStyle/>
          <a:p>
            <a:pPr eaLnBrk="1" hangingPunct="1">
              <a:spcBef>
                <a:spcPct val="0"/>
              </a:spcBef>
            </a:pPr>
            <a:endParaRPr lang="ja-JP" altLang="en-US" smtClean="0"/>
          </a:p>
        </p:txBody>
      </p:sp>
      <p:sp>
        <p:nvSpPr>
          <p:cNvPr id="23556" name="スライド番号プレースホルダ 3"/>
          <p:cNvSpPr txBox="1">
            <a:spLocks noGrp="1"/>
          </p:cNvSpPr>
          <p:nvPr/>
        </p:nvSpPr>
        <p:spPr bwMode="auto">
          <a:xfrm>
            <a:off x="3902075" y="9517063"/>
            <a:ext cx="2984500" cy="501650"/>
          </a:xfrm>
          <a:prstGeom prst="rect">
            <a:avLst/>
          </a:prstGeom>
          <a:noFill/>
          <a:ln w="9525">
            <a:noFill/>
            <a:miter lim="800000"/>
            <a:headEnd/>
            <a:tailEnd/>
          </a:ln>
        </p:spPr>
        <p:txBody>
          <a:bodyPr lIns="96603" tIns="48301" rIns="96603" bIns="48301" anchor="b"/>
          <a:lstStyle/>
          <a:p>
            <a:pPr algn="r">
              <a:defRPr/>
            </a:pPr>
            <a:fld id="{7422D162-52AF-4CF7-9CF4-CD593B5E270D}" type="slidenum">
              <a:rPr lang="ja-JP" altLang="en-US" sz="1300">
                <a:latin typeface="+mn-lt"/>
                <a:ea typeface="+mn-ea"/>
              </a:rPr>
              <a:pPr algn="r">
                <a:defRPr/>
              </a:pPr>
              <a:t>3</a:t>
            </a:fld>
            <a:endParaRPr lang="en-US" altLang="ja-JP" sz="1300" dirty="0">
              <a:latin typeface="+mn-lt"/>
              <a:ea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22530"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1507"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915890-EDD8-4210-8190-1A86C4324B64}" type="slidenum">
              <a:rPr lang="ja-JP" altLang="en-US"/>
              <a:pPr fontAlgn="base">
                <a:spcBef>
                  <a:spcPct val="0"/>
                </a:spcBef>
                <a:spcAft>
                  <a:spcPct val="0"/>
                </a:spcAft>
                <a:defRPr/>
              </a:pPr>
              <a:t>4</a:t>
            </a:fld>
            <a:endParaRPr lang="en-US"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24578"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3555"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44F6A7-25C1-4595-A55A-9FA6AF17566A}" type="slidenum">
              <a:rPr lang="ja-JP" altLang="en-US"/>
              <a:pPr fontAlgn="base">
                <a:spcBef>
                  <a:spcPct val="0"/>
                </a:spcBef>
                <a:spcAft>
                  <a:spcPct val="0"/>
                </a:spcAft>
                <a:defRPr/>
              </a:pPr>
              <a:t>5</a:t>
            </a:fld>
            <a:endParaRPr lang="en-US"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26626"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5603"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01FADE-D1DC-48D0-B37C-9DD16517864E}" type="slidenum">
              <a:rPr lang="ja-JP" altLang="en-US"/>
              <a:pPr fontAlgn="base">
                <a:spcBef>
                  <a:spcPct val="0"/>
                </a:spcBef>
                <a:spcAft>
                  <a:spcPct val="0"/>
                </a:spcAft>
                <a:defRPr/>
              </a:pPr>
              <a:t>6</a:t>
            </a:fld>
            <a:endParaRPr lang="en-US"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28674"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7651"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BD3AA1-600F-4675-ADBA-711E1C54C59E}" type="slidenum">
              <a:rPr lang="ja-JP" altLang="en-US"/>
              <a:pPr fontAlgn="base">
                <a:spcBef>
                  <a:spcPct val="0"/>
                </a:spcBef>
                <a:spcAft>
                  <a:spcPct val="0"/>
                </a:spcAft>
                <a:defRPr/>
              </a:pPr>
              <a:t>7</a:t>
            </a:fld>
            <a:endParaRPr lang="en-US"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30722"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9699"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81B9B8-A464-4D2D-A695-8C96345C4B7C}" type="slidenum">
              <a:rPr lang="ja-JP" altLang="en-US"/>
              <a:pPr fontAlgn="base">
                <a:spcBef>
                  <a:spcPct val="0"/>
                </a:spcBef>
                <a:spcAft>
                  <a:spcPct val="0"/>
                </a:spcAft>
                <a:defRPr/>
              </a:pPr>
              <a:t>8</a:t>
            </a:fld>
            <a:endParaRPr lang="en-US" altLang="ja-JP"/>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32770"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31747"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644167-DEAA-4977-B269-AD9FA59829FA}" type="slidenum">
              <a:rPr lang="ja-JP" altLang="en-US"/>
              <a:pPr fontAlgn="base">
                <a:spcBef>
                  <a:spcPct val="0"/>
                </a:spcBef>
                <a:spcAft>
                  <a:spcPct val="0"/>
                </a:spcAft>
                <a:defRPr/>
              </a:pPr>
              <a:t>9</a:t>
            </a:fld>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2FD74AB8-99AD-46EF-9148-0A0F51362FD4}" type="datetimeFigureOut">
              <a:rPr lang="ja-JP" altLang="en-US"/>
              <a:pPr>
                <a:defRPr/>
              </a:pPr>
              <a:t>2010/12/23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2D0C0006-E4F1-478C-A9A5-65F5ED3FE646}" type="slidenum">
              <a:rPr lang="ja-JP" altLang="en-US"/>
              <a:pPr>
                <a:defRPr/>
              </a:pPr>
              <a:t>&lt;#&gt;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926402E-AA78-47AC-B213-4018DE76B640}" type="datetimeFigureOut">
              <a:rPr lang="ja-JP" altLang="en-US"/>
              <a:pPr>
                <a:defRPr/>
              </a:pPr>
              <a:t>2010/12/23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90F94199-1A32-4BF8-B571-D2239B692E5E}" type="slidenum">
              <a:rPr lang="ja-JP" altLang="en-US"/>
              <a:pPr>
                <a:defRPr/>
              </a:pPr>
              <a:t>&lt;#&gt;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6BF32EBF-4189-4AA1-ABD7-6232120C29A4}" type="datetimeFigureOut">
              <a:rPr lang="ja-JP" altLang="en-US"/>
              <a:pPr>
                <a:defRPr/>
              </a:pPr>
              <a:t>2010/12/23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DBDA60E-8080-4423-B675-B99167D0F998}" type="slidenum">
              <a:rPr lang="ja-JP" altLang="en-US"/>
              <a:pPr>
                <a:defRPr/>
              </a:pPr>
              <a:t>&lt;#&gt;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5C41CF6F-1279-4372-B048-DC449272C857}" type="datetimeFigureOut">
              <a:rPr lang="ja-JP" altLang="en-US"/>
              <a:pPr>
                <a:defRPr/>
              </a:pPr>
              <a:t>2010/12/23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261CE2C-FC9E-4D41-950E-8BEE54BC9EE4}" type="slidenum">
              <a:rPr lang="ja-JP" altLang="en-US"/>
              <a:pPr>
                <a:defRPr/>
              </a:pPr>
              <a:t>&lt;#&gt;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A0E56B7C-D9D4-4E62-BC42-CDA90B58E23B}" type="datetimeFigureOut">
              <a:rPr lang="ja-JP" altLang="en-US"/>
              <a:pPr>
                <a:defRPr/>
              </a:pPr>
              <a:t>2010/12/23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FFC06358-CF49-44A2-90F8-DC256978C006}" type="slidenum">
              <a:rPr lang="ja-JP" altLang="en-US"/>
              <a:pPr>
                <a:defRPr/>
              </a:pPr>
              <a:t>&lt;#&gt;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403095F2-D620-4DEB-81EC-F8F7B393927F}" type="datetimeFigureOut">
              <a:rPr lang="ja-JP" altLang="en-US"/>
              <a:pPr>
                <a:defRPr/>
              </a:pPr>
              <a:t>2010/12/23</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0B44C2E0-C3B5-440A-8063-1F6EDE68D35B}" type="slidenum">
              <a:rPr lang="ja-JP" altLang="en-US"/>
              <a:pPr>
                <a:defRPr/>
              </a:pPr>
              <a:t>&lt;#&gt;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CA4C2E1B-CDE5-4557-9726-19E07E80B329}" type="datetimeFigureOut">
              <a:rPr lang="ja-JP" altLang="en-US"/>
              <a:pPr>
                <a:defRPr/>
              </a:pPr>
              <a:t>2010/12/23</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74B73F23-CB4F-4308-A098-43B913A22490}" type="slidenum">
              <a:rPr lang="ja-JP" altLang="en-US"/>
              <a:pPr>
                <a:defRPr/>
              </a:pPr>
              <a:t>&lt;#&gt;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7ABA4253-C0F0-47C2-A5E5-7A01A9A84986}" type="datetimeFigureOut">
              <a:rPr lang="ja-JP" altLang="en-US"/>
              <a:pPr>
                <a:defRPr/>
              </a:pPr>
              <a:t>2010/12/23</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EE7B57F1-DAD5-4973-B1D2-AACED2A81254}" type="slidenum">
              <a:rPr lang="ja-JP" altLang="en-US"/>
              <a:pPr>
                <a:defRPr/>
              </a:pPr>
              <a:t>&lt;#&gt;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4004D769-69DF-4713-A623-649BC7090ED2}" type="datetimeFigureOut">
              <a:rPr lang="ja-JP" altLang="en-US"/>
              <a:pPr>
                <a:defRPr/>
              </a:pPr>
              <a:t>2010/12/23</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B7DBAC26-9D02-47DD-AC18-EBB189F846BD}" type="slidenum">
              <a:rPr lang="ja-JP" altLang="en-US"/>
              <a:pPr>
                <a:defRPr/>
              </a:pPr>
              <a:t>&lt;#&gt;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96B6F530-DC57-483C-8A9A-88B4D8778084}" type="datetimeFigureOut">
              <a:rPr lang="ja-JP" altLang="en-US"/>
              <a:pPr>
                <a:defRPr/>
              </a:pPr>
              <a:t>2010/12/23</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E5BF75D9-B8CE-4A41-B38B-7CE5248EDDCC}" type="slidenum">
              <a:rPr lang="ja-JP" altLang="en-US"/>
              <a:pPr>
                <a:defRPr/>
              </a:pPr>
              <a:t>&lt;#&gt;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66912E64-2F82-44C8-B999-772F94A2FB0E}" type="datetimeFigureOut">
              <a:rPr lang="ja-JP" altLang="en-US"/>
              <a:pPr>
                <a:defRPr/>
              </a:pPr>
              <a:t>2010/12/23</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6F40255B-C1A1-4794-9F60-DFCB94243BA2}" type="slidenum">
              <a:rPr lang="ja-JP" altLang="en-US"/>
              <a:pPr>
                <a:defRPr/>
              </a:pPr>
              <a:t>&lt;#&gt;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01050A1E-1398-45C8-8C4B-8C7A92BF50B3}" type="datetimeFigureOut">
              <a:rPr lang="ja-JP" altLang="en-US"/>
              <a:pPr>
                <a:defRPr/>
              </a:pPr>
              <a:t>2010/12/23</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684AD7B-9A3F-4D81-9DF7-1D502FC323DB}"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wmf"/></Relationships>
</file>

<file path=ppt/slides/_rels/slide19.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8.wmf"/><Relationship Id="rId4" Type="http://schemas.openxmlformats.org/officeDocument/2006/relationships/image" Target="../media/image27.wmf"/></Relationships>
</file>

<file path=ppt/slides/_rels/slide2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3"/>
          <a:srcRect/>
          <a:stretch>
            <a:fillRect/>
          </a:stretch>
        </p:blipFill>
        <p:spPr bwMode="auto">
          <a:xfrm>
            <a:off x="0" y="0"/>
            <a:ext cx="9144000" cy="7391400"/>
          </a:xfrm>
          <a:prstGeom prst="rect">
            <a:avLst/>
          </a:prstGeom>
          <a:noFill/>
          <a:ln w="9525">
            <a:noFill/>
            <a:miter lim="800000"/>
            <a:headEnd/>
            <a:tailEnd/>
          </a:ln>
        </p:spPr>
      </p:pic>
      <p:sp>
        <p:nvSpPr>
          <p:cNvPr id="15362" name="テキスト ボックス 2"/>
          <p:cNvSpPr txBox="1">
            <a:spLocks noChangeArrowheads="1"/>
          </p:cNvSpPr>
          <p:nvPr/>
        </p:nvSpPr>
        <p:spPr bwMode="auto">
          <a:xfrm>
            <a:off x="2627313" y="3284538"/>
            <a:ext cx="6272212" cy="1385887"/>
          </a:xfrm>
          <a:prstGeom prst="rect">
            <a:avLst/>
          </a:prstGeom>
          <a:noFill/>
          <a:ln w="9525">
            <a:noFill/>
            <a:miter lim="800000"/>
            <a:headEnd/>
            <a:tailEnd/>
          </a:ln>
        </p:spPr>
        <p:txBody>
          <a:bodyPr wrap="none">
            <a:spAutoFit/>
          </a:bodyPr>
          <a:lstStyle/>
          <a:p>
            <a:r>
              <a:rPr lang="ja-JP" altLang="en-US" sz="2800">
                <a:solidFill>
                  <a:srgbClr val="FFFF00"/>
                </a:solidFill>
                <a:latin typeface="Calibri" pitchFamily="34" charset="0"/>
              </a:rPr>
              <a:t>砂混じり泥層の津波堆積物としての評価</a:t>
            </a:r>
            <a:endParaRPr lang="en-US" altLang="ja-JP" sz="2800">
              <a:solidFill>
                <a:srgbClr val="FFFF00"/>
              </a:solidFill>
              <a:latin typeface="Calibri" pitchFamily="34" charset="0"/>
            </a:endParaRPr>
          </a:p>
          <a:p>
            <a:r>
              <a:rPr lang="en-US" altLang="ja-JP" sz="2800">
                <a:solidFill>
                  <a:srgbClr val="FFFF00"/>
                </a:solidFill>
                <a:latin typeface="Calibri" pitchFamily="34" charset="0"/>
              </a:rPr>
              <a:t>―</a:t>
            </a:r>
            <a:r>
              <a:rPr lang="ja-JP" altLang="en-US" sz="2800">
                <a:solidFill>
                  <a:srgbClr val="FFFF00"/>
                </a:solidFill>
                <a:latin typeface="Calibri" pitchFamily="34" charset="0"/>
              </a:rPr>
              <a:t>津波遡上限界認定への試み</a:t>
            </a:r>
            <a:r>
              <a:rPr lang="en-US" altLang="ja-JP" sz="2800">
                <a:solidFill>
                  <a:srgbClr val="FFFF00"/>
                </a:solidFill>
                <a:latin typeface="Calibri" pitchFamily="34" charset="0"/>
              </a:rPr>
              <a:t>―</a:t>
            </a:r>
          </a:p>
          <a:p>
            <a:r>
              <a:rPr lang="ja-JP" altLang="en-US" sz="2800">
                <a:solidFill>
                  <a:srgbClr val="FFFF00"/>
                </a:solidFill>
                <a:latin typeface="Calibri" pitchFamily="34" charset="0"/>
              </a:rPr>
              <a:t>　　　　　　　</a:t>
            </a:r>
            <a:r>
              <a:rPr lang="ja-JP" altLang="en-US" sz="2400">
                <a:solidFill>
                  <a:srgbClr val="FFFF00"/>
                </a:solidFill>
                <a:latin typeface="Calibri" pitchFamily="34" charset="0"/>
              </a:rPr>
              <a:t>松本研究室（東北学院大学）</a:t>
            </a:r>
          </a:p>
        </p:txBody>
      </p:sp>
      <p:sp>
        <p:nvSpPr>
          <p:cNvPr id="15363" name="Text Box 4"/>
          <p:cNvSpPr txBox="1">
            <a:spLocks noChangeArrowheads="1"/>
          </p:cNvSpPr>
          <p:nvPr/>
        </p:nvSpPr>
        <p:spPr bwMode="auto">
          <a:xfrm>
            <a:off x="2051050" y="5661025"/>
            <a:ext cx="1800225" cy="641350"/>
          </a:xfrm>
          <a:prstGeom prst="rect">
            <a:avLst/>
          </a:prstGeom>
          <a:noFill/>
          <a:ln w="9525">
            <a:noFill/>
            <a:miter lim="800000"/>
            <a:headEnd/>
            <a:tailEnd/>
          </a:ln>
        </p:spPr>
        <p:txBody>
          <a:bodyPr>
            <a:spAutoFit/>
          </a:bodyPr>
          <a:lstStyle/>
          <a:p>
            <a:r>
              <a:rPr lang="en-US" altLang="ja-JP">
                <a:solidFill>
                  <a:srgbClr val="FF0000"/>
                </a:solidFill>
              </a:rPr>
              <a:t>2010</a:t>
            </a:r>
            <a:r>
              <a:rPr lang="ja-JP" altLang="en-US">
                <a:solidFill>
                  <a:srgbClr val="FF0000"/>
                </a:solidFill>
              </a:rPr>
              <a:t>年度その１</a:t>
            </a:r>
          </a:p>
          <a:p>
            <a:r>
              <a:rPr lang="ja-JP" altLang="en-US">
                <a:solidFill>
                  <a:srgbClr val="FF0000"/>
                </a:solidFill>
              </a:rPr>
              <a:t>（荒井東地区）</a:t>
            </a:r>
          </a:p>
        </p:txBody>
      </p:sp>
      <p:sp>
        <p:nvSpPr>
          <p:cNvPr id="15364" name="Text Box 5"/>
          <p:cNvSpPr txBox="1">
            <a:spLocks noChangeArrowheads="1"/>
          </p:cNvSpPr>
          <p:nvPr/>
        </p:nvSpPr>
        <p:spPr bwMode="auto">
          <a:xfrm>
            <a:off x="3635375" y="908050"/>
            <a:ext cx="1873250" cy="641350"/>
          </a:xfrm>
          <a:prstGeom prst="rect">
            <a:avLst/>
          </a:prstGeom>
          <a:noFill/>
          <a:ln w="9525">
            <a:noFill/>
            <a:miter lim="800000"/>
            <a:headEnd/>
            <a:tailEnd/>
          </a:ln>
        </p:spPr>
        <p:txBody>
          <a:bodyPr>
            <a:spAutoFit/>
          </a:bodyPr>
          <a:lstStyle/>
          <a:p>
            <a:r>
              <a:rPr lang="en-US" altLang="ja-JP">
                <a:solidFill>
                  <a:srgbClr val="FF0000"/>
                </a:solidFill>
              </a:rPr>
              <a:t>2010</a:t>
            </a:r>
            <a:r>
              <a:rPr lang="ja-JP" altLang="en-US">
                <a:solidFill>
                  <a:srgbClr val="FF0000"/>
                </a:solidFill>
              </a:rPr>
              <a:t>年度その２</a:t>
            </a:r>
          </a:p>
          <a:p>
            <a:r>
              <a:rPr lang="ja-JP" altLang="en-US">
                <a:solidFill>
                  <a:srgbClr val="FF0000"/>
                </a:solidFill>
              </a:rPr>
              <a:t>（多賀城地区）</a:t>
            </a:r>
          </a:p>
        </p:txBody>
      </p:sp>
      <p:sp>
        <p:nvSpPr>
          <p:cNvPr id="15365" name="Rectangle 6"/>
          <p:cNvSpPr>
            <a:spLocks noChangeArrowheads="1"/>
          </p:cNvSpPr>
          <p:nvPr/>
        </p:nvSpPr>
        <p:spPr bwMode="auto">
          <a:xfrm rot="1628764">
            <a:off x="3059113" y="4941888"/>
            <a:ext cx="1657350" cy="503237"/>
          </a:xfrm>
          <a:prstGeom prst="rect">
            <a:avLst/>
          </a:prstGeom>
          <a:noFill/>
          <a:ln w="25400">
            <a:solidFill>
              <a:srgbClr val="FF6600"/>
            </a:solidFill>
            <a:miter lim="800000"/>
            <a:headEnd/>
            <a:tailEnd/>
          </a:ln>
        </p:spPr>
        <p:txBody>
          <a:bodyPr wrap="none" anchor="ctr"/>
          <a:lstStyle/>
          <a:p>
            <a:endParaRPr lang="ja-JP" altLang="en-US"/>
          </a:p>
        </p:txBody>
      </p:sp>
      <p:grpSp>
        <p:nvGrpSpPr>
          <p:cNvPr id="15369" name="Group 9"/>
          <p:cNvGrpSpPr>
            <a:grpSpLocks/>
          </p:cNvGrpSpPr>
          <p:nvPr/>
        </p:nvGrpSpPr>
        <p:grpSpPr bwMode="auto">
          <a:xfrm>
            <a:off x="2484438" y="1268413"/>
            <a:ext cx="6065837" cy="5864225"/>
            <a:chOff x="1565" y="799"/>
            <a:chExt cx="3821" cy="3694"/>
          </a:xfrm>
        </p:grpSpPr>
        <p:sp>
          <p:nvSpPr>
            <p:cNvPr id="15367" name="Text Box 7"/>
            <p:cNvSpPr txBox="1">
              <a:spLocks noChangeArrowheads="1"/>
            </p:cNvSpPr>
            <p:nvPr/>
          </p:nvSpPr>
          <p:spPr bwMode="auto">
            <a:xfrm>
              <a:off x="3742" y="799"/>
              <a:ext cx="1644" cy="1096"/>
            </a:xfrm>
            <a:prstGeom prst="rect">
              <a:avLst/>
            </a:prstGeom>
            <a:noFill/>
            <a:ln w="9525">
              <a:noFill/>
              <a:miter lim="800000"/>
              <a:headEnd/>
              <a:tailEnd/>
            </a:ln>
            <a:effectLst/>
          </p:spPr>
          <p:txBody>
            <a:bodyPr wrap="none">
              <a:spAutoFit/>
            </a:bodyPr>
            <a:lstStyle/>
            <a:p>
              <a:r>
                <a:rPr lang="ja-JP" altLang="en-US">
                  <a:solidFill>
                    <a:srgbClr val="FFFF00"/>
                  </a:solidFill>
                </a:rPr>
                <a:t>貞観津波襲来時を</a:t>
              </a:r>
            </a:p>
            <a:p>
              <a:r>
                <a:rPr lang="ja-JP" altLang="en-US">
                  <a:solidFill>
                    <a:srgbClr val="FFFF00"/>
                  </a:solidFill>
                </a:rPr>
                <a:t>挟んだ時期の地形復元</a:t>
              </a:r>
            </a:p>
            <a:p>
              <a:r>
                <a:rPr lang="ja-JP" altLang="en-US">
                  <a:solidFill>
                    <a:srgbClr val="FFFF00"/>
                  </a:solidFill>
                </a:rPr>
                <a:t>（継続）　　　　　</a:t>
              </a:r>
            </a:p>
            <a:p>
              <a:r>
                <a:rPr lang="en-US" altLang="ja-JP">
                  <a:solidFill>
                    <a:srgbClr val="FFFF00"/>
                  </a:solidFill>
                </a:rPr>
                <a:t>2011</a:t>
              </a:r>
              <a:r>
                <a:rPr lang="ja-JP" altLang="en-US">
                  <a:solidFill>
                    <a:srgbClr val="FFFF00"/>
                  </a:solidFill>
                </a:rPr>
                <a:t>年：宮戸島津波</a:t>
              </a:r>
            </a:p>
            <a:p>
              <a:r>
                <a:rPr lang="ja-JP" altLang="en-US">
                  <a:solidFill>
                    <a:srgbClr val="FFFF00"/>
                  </a:solidFill>
                </a:rPr>
                <a:t>　　　　　 堆積物調査と</a:t>
              </a:r>
            </a:p>
            <a:p>
              <a:r>
                <a:rPr lang="ja-JP" altLang="en-US">
                  <a:solidFill>
                    <a:srgbClr val="FFFF00"/>
                  </a:solidFill>
                </a:rPr>
                <a:t>　　　　　 襲来時地形復元</a:t>
              </a:r>
            </a:p>
          </p:txBody>
        </p:sp>
        <p:sp>
          <p:nvSpPr>
            <p:cNvPr id="15368" name="Text Box 8"/>
            <p:cNvSpPr txBox="1">
              <a:spLocks noChangeArrowheads="1"/>
            </p:cNvSpPr>
            <p:nvPr/>
          </p:nvSpPr>
          <p:spPr bwMode="auto">
            <a:xfrm>
              <a:off x="1565" y="3916"/>
              <a:ext cx="1519" cy="577"/>
            </a:xfrm>
            <a:prstGeom prst="rect">
              <a:avLst/>
            </a:prstGeom>
            <a:noFill/>
            <a:ln w="9525">
              <a:noFill/>
              <a:miter lim="800000"/>
              <a:headEnd/>
              <a:tailEnd/>
            </a:ln>
            <a:effectLst/>
          </p:spPr>
          <p:txBody>
            <a:bodyPr>
              <a:spAutoFit/>
            </a:bodyPr>
            <a:lstStyle/>
            <a:p>
              <a:r>
                <a:rPr lang="ja-JP" altLang="en-US">
                  <a:solidFill>
                    <a:srgbClr val="FFFF00"/>
                  </a:solidFill>
                </a:rPr>
                <a:t>津波遡上限界について</a:t>
              </a:r>
            </a:p>
            <a:p>
              <a:r>
                <a:rPr lang="ja-JP" altLang="en-US">
                  <a:solidFill>
                    <a:srgbClr val="FFFF00"/>
                  </a:solidFill>
                </a:rPr>
                <a:t>の調査継続</a:t>
              </a:r>
            </a:p>
            <a:p>
              <a:endParaRPr lang="ja-JP" altLang="en-US">
                <a:solidFill>
                  <a:srgbClr val="FFFF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369"/>
                                        </p:tgtEl>
                                        <p:attrNameLst>
                                          <p:attrName>style.visibility</p:attrName>
                                        </p:attrNameLst>
                                      </p:cBhvr>
                                      <p:to>
                                        <p:strVal val="visible"/>
                                      </p:to>
                                    </p:set>
                                    <p:animEffect transition="in" filter="dissolve">
                                      <p:cBhvr>
                                        <p:cTn id="7" dur="5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p:cNvPicPr>
            <a:picLocks noChangeAspect="1" noChangeArrowheads="1"/>
          </p:cNvPicPr>
          <p:nvPr/>
        </p:nvPicPr>
        <p:blipFill>
          <a:blip r:embed="rId2"/>
          <a:srcRect/>
          <a:stretch>
            <a:fillRect/>
          </a:stretch>
        </p:blipFill>
        <p:spPr bwMode="auto">
          <a:xfrm>
            <a:off x="0" y="765175"/>
            <a:ext cx="9144000" cy="4664075"/>
          </a:xfrm>
          <a:prstGeom prst="rect">
            <a:avLst/>
          </a:prstGeom>
          <a:noFill/>
          <a:ln w="9525">
            <a:noFill/>
            <a:miter lim="800000"/>
            <a:headEnd/>
            <a:tailEnd/>
          </a:ln>
        </p:spPr>
      </p:pic>
      <p:sp>
        <p:nvSpPr>
          <p:cNvPr id="33795" name="Text Box 3"/>
          <p:cNvSpPr txBox="1">
            <a:spLocks noChangeArrowheads="1"/>
          </p:cNvSpPr>
          <p:nvPr/>
        </p:nvSpPr>
        <p:spPr bwMode="auto">
          <a:xfrm>
            <a:off x="971550" y="981075"/>
            <a:ext cx="1425575" cy="641350"/>
          </a:xfrm>
          <a:prstGeom prst="rect">
            <a:avLst/>
          </a:prstGeom>
          <a:noFill/>
          <a:ln w="9525">
            <a:noFill/>
            <a:miter lim="800000"/>
            <a:headEnd/>
            <a:tailEnd/>
          </a:ln>
          <a:effectLst/>
        </p:spPr>
        <p:txBody>
          <a:bodyPr wrap="none">
            <a:spAutoFit/>
          </a:bodyPr>
          <a:lstStyle/>
          <a:p>
            <a:r>
              <a:rPr lang="ja-JP" altLang="en-US">
                <a:solidFill>
                  <a:srgbClr val="FFFF00"/>
                </a:solidFill>
              </a:rPr>
              <a:t>砂層としての</a:t>
            </a:r>
          </a:p>
          <a:p>
            <a:r>
              <a:rPr lang="ja-JP" altLang="en-US">
                <a:solidFill>
                  <a:srgbClr val="FFFF00"/>
                </a:solidFill>
              </a:rPr>
              <a:t>津波堆積物</a:t>
            </a:r>
          </a:p>
        </p:txBody>
      </p:sp>
      <p:sp>
        <p:nvSpPr>
          <p:cNvPr id="33796" name="Line 4"/>
          <p:cNvSpPr>
            <a:spLocks noChangeShapeType="1"/>
          </p:cNvSpPr>
          <p:nvPr/>
        </p:nvSpPr>
        <p:spPr bwMode="auto">
          <a:xfrm flipH="1">
            <a:off x="395288" y="1341438"/>
            <a:ext cx="576262" cy="0"/>
          </a:xfrm>
          <a:prstGeom prst="line">
            <a:avLst/>
          </a:prstGeom>
          <a:noFill/>
          <a:ln w="19050">
            <a:solidFill>
              <a:srgbClr val="FFFF00"/>
            </a:solidFill>
            <a:round/>
            <a:headEnd/>
            <a:tailEnd type="triangle" w="med" len="med"/>
          </a:ln>
          <a:effectLst/>
        </p:spPr>
        <p:txBody>
          <a:bodyPr/>
          <a:lstStyle/>
          <a:p>
            <a:endParaRPr lang="ja-JP" altLang="en-US"/>
          </a:p>
        </p:txBody>
      </p:sp>
      <p:sp>
        <p:nvSpPr>
          <p:cNvPr id="33797" name="Line 5"/>
          <p:cNvSpPr>
            <a:spLocks noChangeShapeType="1"/>
          </p:cNvSpPr>
          <p:nvPr/>
        </p:nvSpPr>
        <p:spPr bwMode="auto">
          <a:xfrm>
            <a:off x="2339975" y="1341438"/>
            <a:ext cx="360363" cy="0"/>
          </a:xfrm>
          <a:prstGeom prst="line">
            <a:avLst/>
          </a:prstGeom>
          <a:noFill/>
          <a:ln w="25400">
            <a:solidFill>
              <a:srgbClr val="FFFF00"/>
            </a:solidFill>
            <a:round/>
            <a:headEnd/>
            <a:tailEnd type="triangle" w="med" len="med"/>
          </a:ln>
          <a:effectLst/>
        </p:spPr>
        <p:txBody>
          <a:bodyPr/>
          <a:lstStyle/>
          <a:p>
            <a:endParaRPr lang="ja-JP"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3"/>
          <a:srcRect/>
          <a:stretch>
            <a:fillRect/>
          </a:stretch>
        </p:blipFill>
        <p:spPr bwMode="auto">
          <a:xfrm>
            <a:off x="357188" y="352425"/>
            <a:ext cx="8428037" cy="6153150"/>
          </a:xfrm>
          <a:prstGeom prst="rect">
            <a:avLst/>
          </a:prstGeom>
          <a:noFill/>
          <a:ln w="9525">
            <a:noFill/>
            <a:miter lim="800000"/>
            <a:headEnd/>
            <a:tailEnd/>
          </a:ln>
        </p:spPr>
      </p:pic>
      <p:sp>
        <p:nvSpPr>
          <p:cNvPr id="7" name="正方形/長方形 6"/>
          <p:cNvSpPr/>
          <p:nvPr/>
        </p:nvSpPr>
        <p:spPr>
          <a:xfrm>
            <a:off x="6372225" y="2997200"/>
            <a:ext cx="1584325" cy="2663825"/>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3"/>
          <a:srcRect/>
          <a:stretch>
            <a:fillRect/>
          </a:stretch>
        </p:blipFill>
        <p:spPr bwMode="auto">
          <a:xfrm>
            <a:off x="438150" y="223838"/>
            <a:ext cx="8266113" cy="6408737"/>
          </a:xfrm>
          <a:prstGeom prst="rect">
            <a:avLst/>
          </a:prstGeom>
          <a:noFill/>
          <a:ln w="9525">
            <a:noFill/>
            <a:miter lim="800000"/>
            <a:headEnd/>
            <a:tailEnd/>
          </a:ln>
        </p:spPr>
      </p:pic>
      <p:sp>
        <p:nvSpPr>
          <p:cNvPr id="36866" name="Text Box 3"/>
          <p:cNvSpPr txBox="1">
            <a:spLocks noChangeArrowheads="1"/>
          </p:cNvSpPr>
          <p:nvPr/>
        </p:nvSpPr>
        <p:spPr bwMode="auto">
          <a:xfrm>
            <a:off x="6064250" y="4456113"/>
            <a:ext cx="1250950" cy="366712"/>
          </a:xfrm>
          <a:prstGeom prst="rect">
            <a:avLst/>
          </a:prstGeom>
          <a:noFill/>
          <a:ln w="9525">
            <a:noFill/>
            <a:miter lim="800000"/>
            <a:headEnd/>
            <a:tailEnd/>
          </a:ln>
        </p:spPr>
        <p:txBody>
          <a:bodyPr wrap="none">
            <a:spAutoFit/>
          </a:bodyPr>
          <a:lstStyle/>
          <a:p>
            <a:r>
              <a:rPr lang="en-US" altLang="ja-JP"/>
              <a:t>2,050yrBP</a:t>
            </a:r>
          </a:p>
        </p:txBody>
      </p:sp>
      <p:sp>
        <p:nvSpPr>
          <p:cNvPr id="36867" name="Arc 5"/>
          <p:cNvSpPr>
            <a:spLocks/>
          </p:cNvSpPr>
          <p:nvPr/>
        </p:nvSpPr>
        <p:spPr bwMode="auto">
          <a:xfrm>
            <a:off x="5724525" y="3716338"/>
            <a:ext cx="360363" cy="1873250"/>
          </a:xfrm>
          <a:custGeom>
            <a:avLst/>
            <a:gdLst>
              <a:gd name="T0" fmla="*/ 0 w 21600"/>
              <a:gd name="T1" fmla="*/ 0 h 43143"/>
              <a:gd name="T2" fmla="*/ 435322 w 21600"/>
              <a:gd name="T3" fmla="*/ 81335680 h 43143"/>
              <a:gd name="T4" fmla="*/ 0 w 21600"/>
              <a:gd name="T5" fmla="*/ 40721550 h 43143"/>
              <a:gd name="T6" fmla="*/ 0 60000 65536"/>
              <a:gd name="T7" fmla="*/ 0 60000 65536"/>
              <a:gd name="T8" fmla="*/ 0 60000 65536"/>
              <a:gd name="T9" fmla="*/ 0 w 21600"/>
              <a:gd name="T10" fmla="*/ 0 h 43143"/>
              <a:gd name="T11" fmla="*/ 21600 w 21600"/>
              <a:gd name="T12" fmla="*/ 43143 h 43143"/>
            </a:gdLst>
            <a:ahLst/>
            <a:cxnLst>
              <a:cxn ang="T6">
                <a:pos x="T0" y="T1"/>
              </a:cxn>
              <a:cxn ang="T7">
                <a:pos x="T2" y="T3"/>
              </a:cxn>
              <a:cxn ang="T8">
                <a:pos x="T4" y="T5"/>
              </a:cxn>
            </a:cxnLst>
            <a:rect l="T9" t="T10" r="T11" b="T12"/>
            <a:pathLst>
              <a:path w="21600" h="43143" fill="none" extrusionOk="0">
                <a:moveTo>
                  <a:pt x="-1" y="0"/>
                </a:moveTo>
                <a:cubicBezTo>
                  <a:pt x="11929" y="0"/>
                  <a:pt x="21600" y="9670"/>
                  <a:pt x="21600" y="21600"/>
                </a:cubicBezTo>
                <a:cubicBezTo>
                  <a:pt x="21600" y="32922"/>
                  <a:pt x="12856" y="42323"/>
                  <a:pt x="1564" y="43143"/>
                </a:cubicBezTo>
              </a:path>
              <a:path w="21600" h="43143" stroke="0" extrusionOk="0">
                <a:moveTo>
                  <a:pt x="-1" y="0"/>
                </a:moveTo>
                <a:cubicBezTo>
                  <a:pt x="11929" y="0"/>
                  <a:pt x="21600" y="9670"/>
                  <a:pt x="21600" y="21600"/>
                </a:cubicBezTo>
                <a:cubicBezTo>
                  <a:pt x="21600" y="32922"/>
                  <a:pt x="12856" y="42323"/>
                  <a:pt x="1564" y="43143"/>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36869" name="Text Box 5"/>
          <p:cNvSpPr txBox="1">
            <a:spLocks noChangeArrowheads="1"/>
          </p:cNvSpPr>
          <p:nvPr/>
        </p:nvSpPr>
        <p:spPr bwMode="auto">
          <a:xfrm>
            <a:off x="7000875" y="4875213"/>
            <a:ext cx="1327150" cy="366712"/>
          </a:xfrm>
          <a:prstGeom prst="rect">
            <a:avLst/>
          </a:prstGeom>
          <a:noFill/>
          <a:ln w="9525">
            <a:noFill/>
            <a:miter lim="800000"/>
            <a:headEnd/>
            <a:tailEnd/>
          </a:ln>
          <a:effectLst/>
        </p:spPr>
        <p:txBody>
          <a:bodyPr wrap="none">
            <a:spAutoFit/>
          </a:bodyPr>
          <a:lstStyle/>
          <a:p>
            <a:r>
              <a:rPr lang="ja-JP" altLang="en-US"/>
              <a:t>掃流堆積物</a:t>
            </a:r>
          </a:p>
        </p:txBody>
      </p:sp>
      <p:sp>
        <p:nvSpPr>
          <p:cNvPr id="36870" name="Text Box 6"/>
          <p:cNvSpPr txBox="1">
            <a:spLocks noChangeArrowheads="1"/>
          </p:cNvSpPr>
          <p:nvPr/>
        </p:nvSpPr>
        <p:spPr bwMode="auto">
          <a:xfrm>
            <a:off x="6948488" y="2276475"/>
            <a:ext cx="1555750" cy="366713"/>
          </a:xfrm>
          <a:prstGeom prst="rect">
            <a:avLst/>
          </a:prstGeom>
          <a:noFill/>
          <a:ln w="9525">
            <a:noFill/>
            <a:miter lim="800000"/>
            <a:headEnd/>
            <a:tailEnd/>
          </a:ln>
          <a:effectLst/>
        </p:spPr>
        <p:txBody>
          <a:bodyPr wrap="none">
            <a:spAutoFit/>
          </a:bodyPr>
          <a:lstStyle/>
          <a:p>
            <a:r>
              <a:rPr lang="ja-JP" altLang="en-US"/>
              <a:t>浮流堆積物？</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3"/>
          <a:srcRect/>
          <a:stretch>
            <a:fillRect/>
          </a:stretch>
        </p:blipFill>
        <p:spPr bwMode="auto">
          <a:xfrm>
            <a:off x="0" y="0"/>
            <a:ext cx="9144000" cy="7396163"/>
          </a:xfrm>
          <a:prstGeom prst="rect">
            <a:avLst/>
          </a:prstGeom>
          <a:noFill/>
          <a:ln w="9525">
            <a:noFill/>
            <a:miter lim="800000"/>
            <a:headEnd/>
            <a:tailEnd/>
          </a:ln>
        </p:spPr>
      </p:pic>
      <p:sp>
        <p:nvSpPr>
          <p:cNvPr id="3" name="右矢印 2"/>
          <p:cNvSpPr/>
          <p:nvPr/>
        </p:nvSpPr>
        <p:spPr>
          <a:xfrm rot="12190134">
            <a:off x="1023938" y="5746750"/>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3"/>
          <a:srcRect/>
          <a:stretch>
            <a:fillRect/>
          </a:stretch>
        </p:blipFill>
        <p:spPr bwMode="auto">
          <a:xfrm>
            <a:off x="438150" y="223838"/>
            <a:ext cx="8266113" cy="6408737"/>
          </a:xfrm>
          <a:prstGeom prst="rect">
            <a:avLst/>
          </a:prstGeom>
          <a:noFill/>
          <a:ln w="9525">
            <a:noFill/>
            <a:miter lim="800000"/>
            <a:headEnd/>
            <a:tailEnd/>
          </a:ln>
        </p:spPr>
      </p:pic>
      <p:grpSp>
        <p:nvGrpSpPr>
          <p:cNvPr id="62470" name="Group 6"/>
          <p:cNvGrpSpPr>
            <a:grpSpLocks/>
          </p:cNvGrpSpPr>
          <p:nvPr/>
        </p:nvGrpSpPr>
        <p:grpSpPr bwMode="auto">
          <a:xfrm>
            <a:off x="5651500" y="1196975"/>
            <a:ext cx="3282950" cy="2571750"/>
            <a:chOff x="3560" y="754"/>
            <a:chExt cx="2068" cy="1620"/>
          </a:xfrm>
        </p:grpSpPr>
        <p:sp>
          <p:nvSpPr>
            <p:cNvPr id="40963" name="Text Box 3"/>
            <p:cNvSpPr txBox="1">
              <a:spLocks noChangeArrowheads="1"/>
            </p:cNvSpPr>
            <p:nvPr/>
          </p:nvSpPr>
          <p:spPr bwMode="auto">
            <a:xfrm>
              <a:off x="3560" y="754"/>
              <a:ext cx="2068" cy="404"/>
            </a:xfrm>
            <a:prstGeom prst="rect">
              <a:avLst/>
            </a:prstGeom>
            <a:solidFill>
              <a:schemeClr val="bg1"/>
            </a:solidFill>
            <a:ln w="9525">
              <a:noFill/>
              <a:miter lim="800000"/>
              <a:headEnd/>
              <a:tailEnd/>
            </a:ln>
          </p:spPr>
          <p:txBody>
            <a:bodyPr wrap="none">
              <a:spAutoFit/>
            </a:bodyPr>
            <a:lstStyle/>
            <a:p>
              <a:r>
                <a:rPr lang="en-US" altLang="ja-JP"/>
                <a:t>1,420±30yrBP</a:t>
              </a:r>
              <a:r>
                <a:rPr lang="ja-JP" altLang="en-US"/>
                <a:t>（</a:t>
              </a:r>
              <a:r>
                <a:rPr lang="en-US" altLang="ja-JP"/>
                <a:t>IAAA-101989)</a:t>
              </a:r>
            </a:p>
            <a:p>
              <a:endParaRPr lang="en-US" altLang="ja-JP"/>
            </a:p>
          </p:txBody>
        </p:sp>
        <p:sp>
          <p:nvSpPr>
            <p:cNvPr id="40964" name="Text Box 4"/>
            <p:cNvSpPr txBox="1">
              <a:spLocks noChangeArrowheads="1"/>
            </p:cNvSpPr>
            <p:nvPr/>
          </p:nvSpPr>
          <p:spPr bwMode="auto">
            <a:xfrm>
              <a:off x="3560" y="1344"/>
              <a:ext cx="2068" cy="231"/>
            </a:xfrm>
            <a:prstGeom prst="rect">
              <a:avLst/>
            </a:prstGeom>
            <a:noFill/>
            <a:ln w="9525">
              <a:noFill/>
              <a:miter lim="800000"/>
              <a:headEnd/>
              <a:tailEnd/>
            </a:ln>
          </p:spPr>
          <p:txBody>
            <a:bodyPr wrap="none">
              <a:spAutoFit/>
            </a:bodyPr>
            <a:lstStyle/>
            <a:p>
              <a:r>
                <a:rPr lang="en-US" altLang="ja-JP"/>
                <a:t>1,700±30yrBP</a:t>
              </a:r>
              <a:r>
                <a:rPr lang="ja-JP" altLang="en-US"/>
                <a:t>（</a:t>
              </a:r>
              <a:r>
                <a:rPr lang="en-US" altLang="ja-JP"/>
                <a:t>IAAA-101988)</a:t>
              </a:r>
            </a:p>
          </p:txBody>
        </p:sp>
        <p:sp>
          <p:nvSpPr>
            <p:cNvPr id="40965" name="Text Box 5"/>
            <p:cNvSpPr txBox="1">
              <a:spLocks noChangeArrowheads="1"/>
            </p:cNvSpPr>
            <p:nvPr/>
          </p:nvSpPr>
          <p:spPr bwMode="auto">
            <a:xfrm>
              <a:off x="3560" y="1797"/>
              <a:ext cx="2068" cy="577"/>
            </a:xfrm>
            <a:prstGeom prst="rect">
              <a:avLst/>
            </a:prstGeom>
            <a:solidFill>
              <a:schemeClr val="bg1"/>
            </a:solidFill>
            <a:ln w="9525">
              <a:noFill/>
              <a:miter lim="800000"/>
              <a:headEnd/>
              <a:tailEnd/>
            </a:ln>
          </p:spPr>
          <p:txBody>
            <a:bodyPr wrap="none">
              <a:spAutoFit/>
            </a:bodyPr>
            <a:lstStyle/>
            <a:p>
              <a:endParaRPr lang="en-US" altLang="ja-JP"/>
            </a:p>
            <a:p>
              <a:r>
                <a:rPr lang="en-US" altLang="ja-JP"/>
                <a:t>1,910±30yrBP</a:t>
              </a:r>
              <a:r>
                <a:rPr lang="ja-JP" altLang="en-US"/>
                <a:t>（</a:t>
              </a:r>
              <a:r>
                <a:rPr lang="en-US" altLang="ja-JP"/>
                <a:t>IAAA-101987)</a:t>
              </a:r>
            </a:p>
            <a:p>
              <a:endParaRPr lang="en-US" altLang="ja-JP"/>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2470"/>
                                        </p:tgtEl>
                                        <p:attrNameLst>
                                          <p:attrName>style.visibility</p:attrName>
                                        </p:attrNameLst>
                                      </p:cBhvr>
                                      <p:to>
                                        <p:strVal val="visible"/>
                                      </p:to>
                                    </p:set>
                                    <p:animEffect transition="in" filter="dissolve">
                                      <p:cBhvr>
                                        <p:cTn id="7" dur="500"/>
                                        <p:tgtEl>
                                          <p:spTgt spid="62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3"/>
          <a:srcRect/>
          <a:stretch>
            <a:fillRect/>
          </a:stretch>
        </p:blipFill>
        <p:spPr bwMode="auto">
          <a:xfrm>
            <a:off x="0" y="0"/>
            <a:ext cx="9144000" cy="7391400"/>
          </a:xfrm>
          <a:prstGeom prst="rect">
            <a:avLst/>
          </a:prstGeom>
          <a:noFill/>
          <a:ln w="9525">
            <a:noFill/>
            <a:miter lim="800000"/>
            <a:headEnd/>
            <a:tailEnd/>
          </a:ln>
        </p:spPr>
      </p:pic>
      <p:sp>
        <p:nvSpPr>
          <p:cNvPr id="43010" name="Text Box 4"/>
          <p:cNvSpPr txBox="1">
            <a:spLocks noChangeArrowheads="1"/>
          </p:cNvSpPr>
          <p:nvPr/>
        </p:nvSpPr>
        <p:spPr bwMode="auto">
          <a:xfrm>
            <a:off x="2051050" y="5661025"/>
            <a:ext cx="1800225" cy="641350"/>
          </a:xfrm>
          <a:prstGeom prst="rect">
            <a:avLst/>
          </a:prstGeom>
          <a:noFill/>
          <a:ln w="9525">
            <a:noFill/>
            <a:miter lim="800000"/>
            <a:headEnd/>
            <a:tailEnd/>
          </a:ln>
        </p:spPr>
        <p:txBody>
          <a:bodyPr>
            <a:spAutoFit/>
          </a:bodyPr>
          <a:lstStyle/>
          <a:p>
            <a:r>
              <a:rPr lang="en-US" altLang="ja-JP">
                <a:solidFill>
                  <a:srgbClr val="FF0000"/>
                </a:solidFill>
              </a:rPr>
              <a:t>2010</a:t>
            </a:r>
            <a:r>
              <a:rPr lang="ja-JP" altLang="en-US">
                <a:solidFill>
                  <a:srgbClr val="FF0000"/>
                </a:solidFill>
              </a:rPr>
              <a:t>年度その１</a:t>
            </a:r>
          </a:p>
          <a:p>
            <a:r>
              <a:rPr lang="ja-JP" altLang="en-US">
                <a:solidFill>
                  <a:srgbClr val="FF0000"/>
                </a:solidFill>
              </a:rPr>
              <a:t>（荒井東地区）</a:t>
            </a:r>
          </a:p>
        </p:txBody>
      </p:sp>
      <p:sp>
        <p:nvSpPr>
          <p:cNvPr id="43011" name="Text Box 5"/>
          <p:cNvSpPr txBox="1">
            <a:spLocks noChangeArrowheads="1"/>
          </p:cNvSpPr>
          <p:nvPr/>
        </p:nvSpPr>
        <p:spPr bwMode="auto">
          <a:xfrm>
            <a:off x="3635375" y="908050"/>
            <a:ext cx="1873250" cy="641350"/>
          </a:xfrm>
          <a:prstGeom prst="rect">
            <a:avLst/>
          </a:prstGeom>
          <a:noFill/>
          <a:ln w="9525">
            <a:noFill/>
            <a:miter lim="800000"/>
            <a:headEnd/>
            <a:tailEnd/>
          </a:ln>
        </p:spPr>
        <p:txBody>
          <a:bodyPr>
            <a:spAutoFit/>
          </a:bodyPr>
          <a:lstStyle/>
          <a:p>
            <a:r>
              <a:rPr lang="en-US" altLang="ja-JP">
                <a:solidFill>
                  <a:srgbClr val="FF0000"/>
                </a:solidFill>
              </a:rPr>
              <a:t>2010</a:t>
            </a:r>
            <a:r>
              <a:rPr lang="ja-JP" altLang="en-US">
                <a:solidFill>
                  <a:srgbClr val="FF0000"/>
                </a:solidFill>
              </a:rPr>
              <a:t>年度その２</a:t>
            </a:r>
          </a:p>
          <a:p>
            <a:r>
              <a:rPr lang="ja-JP" altLang="en-US">
                <a:solidFill>
                  <a:srgbClr val="FF0000"/>
                </a:solidFill>
              </a:rPr>
              <a:t>（多賀城地区）</a:t>
            </a:r>
          </a:p>
        </p:txBody>
      </p:sp>
      <p:sp>
        <p:nvSpPr>
          <p:cNvPr id="43012" name="Rectangle 6"/>
          <p:cNvSpPr>
            <a:spLocks noChangeArrowheads="1"/>
          </p:cNvSpPr>
          <p:nvPr/>
        </p:nvSpPr>
        <p:spPr bwMode="auto">
          <a:xfrm rot="1628764">
            <a:off x="3059113" y="4941888"/>
            <a:ext cx="1657350" cy="503237"/>
          </a:xfrm>
          <a:prstGeom prst="rect">
            <a:avLst/>
          </a:prstGeom>
          <a:noFill/>
          <a:ln w="25400">
            <a:solidFill>
              <a:srgbClr val="FF6600"/>
            </a:solidFill>
            <a:miter lim="800000"/>
            <a:headEnd/>
            <a:tailEnd/>
          </a:ln>
        </p:spPr>
        <p:txBody>
          <a:bodyPr wrap="none" anchor="ctr"/>
          <a:lstStyle/>
          <a:p>
            <a:endParaRPr lang="ja-JP"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3"/>
          <a:srcRect/>
          <a:stretch>
            <a:fillRect/>
          </a:stretch>
        </p:blipFill>
        <p:spPr bwMode="auto">
          <a:xfrm>
            <a:off x="0" y="90488"/>
            <a:ext cx="9239250" cy="6677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2"/>
          <p:cNvSpPr txBox="1">
            <a:spLocks noChangeArrowheads="1"/>
          </p:cNvSpPr>
          <p:nvPr/>
        </p:nvSpPr>
        <p:spPr bwMode="auto">
          <a:xfrm>
            <a:off x="152400" y="76200"/>
            <a:ext cx="1708150" cy="396875"/>
          </a:xfrm>
          <a:prstGeom prst="rect">
            <a:avLst/>
          </a:prstGeom>
          <a:noFill/>
          <a:ln w="9525">
            <a:noFill/>
            <a:miter lim="800000"/>
            <a:headEnd/>
            <a:tailEnd/>
          </a:ln>
        </p:spPr>
        <p:txBody>
          <a:bodyPr wrap="none">
            <a:spAutoFit/>
          </a:bodyPr>
          <a:lstStyle/>
          <a:p>
            <a:r>
              <a:rPr lang="ja-JP" altLang="en-US" sz="2000">
                <a:latin typeface="Comic Sans MS" pitchFamily="66" charset="0"/>
                <a:ea typeface="HG丸ｺﾞｼｯｸM-PRO" pitchFamily="50" charset="-128"/>
              </a:rPr>
              <a:t>七北田川流域</a:t>
            </a:r>
          </a:p>
        </p:txBody>
      </p:sp>
      <p:sp>
        <p:nvSpPr>
          <p:cNvPr id="47106" name="Text Box 3"/>
          <p:cNvSpPr txBox="1">
            <a:spLocks noChangeArrowheads="1"/>
          </p:cNvSpPr>
          <p:nvPr/>
        </p:nvSpPr>
        <p:spPr bwMode="auto">
          <a:xfrm>
            <a:off x="838200" y="6032500"/>
            <a:ext cx="6781800" cy="581025"/>
          </a:xfrm>
          <a:prstGeom prst="rect">
            <a:avLst/>
          </a:prstGeom>
          <a:noFill/>
          <a:ln w="9525">
            <a:noFill/>
            <a:miter lim="800000"/>
            <a:headEnd/>
            <a:tailEnd/>
          </a:ln>
        </p:spPr>
        <p:txBody>
          <a:bodyPr>
            <a:spAutoFit/>
          </a:bodyPr>
          <a:lstStyle/>
          <a:p>
            <a:r>
              <a:rPr lang="ja-JP" altLang="en-US" sz="1600">
                <a:latin typeface="Comic Sans MS" pitchFamily="66" charset="0"/>
                <a:ea typeface="HG丸ｺﾞｼｯｸM-PRO" pitchFamily="50" charset="-128"/>
              </a:rPr>
              <a:t>後背湿地の勾配は</a:t>
            </a:r>
            <a:r>
              <a:rPr lang="en-US" altLang="ja-JP" sz="1600">
                <a:latin typeface="Comic Sans MS" pitchFamily="66" charset="0"/>
                <a:ea typeface="HG丸ｺﾞｼｯｸM-PRO" pitchFamily="50" charset="-128"/>
              </a:rPr>
              <a:t>0.2/1000</a:t>
            </a:r>
            <a:r>
              <a:rPr lang="ja-JP" altLang="en-US" sz="1600">
                <a:latin typeface="Comic Sans MS" pitchFamily="66" charset="0"/>
                <a:ea typeface="HG丸ｺﾞｼｯｸM-PRO" pitchFamily="50" charset="-128"/>
              </a:rPr>
              <a:t>と極めで緩やかであり，浜堤列の内陸側には低湿地が残存する。後背湿地の高度は４</a:t>
            </a:r>
            <a:r>
              <a:rPr lang="en-US" altLang="ja-JP" sz="1600">
                <a:latin typeface="Comic Sans MS" pitchFamily="66" charset="0"/>
                <a:ea typeface="HG丸ｺﾞｼｯｸM-PRO" pitchFamily="50" charset="-128"/>
              </a:rPr>
              <a:t>m</a:t>
            </a:r>
            <a:r>
              <a:rPr lang="ja-JP" altLang="en-US" sz="1600">
                <a:latin typeface="Comic Sans MS" pitchFamily="66" charset="0"/>
                <a:ea typeface="HG丸ｺﾞｼｯｸM-PRO" pitchFamily="50" charset="-128"/>
              </a:rPr>
              <a:t>以下である。</a:t>
            </a:r>
          </a:p>
        </p:txBody>
      </p:sp>
      <p:grpSp>
        <p:nvGrpSpPr>
          <p:cNvPr id="47107" name="Group 5"/>
          <p:cNvGrpSpPr>
            <a:grpSpLocks/>
          </p:cNvGrpSpPr>
          <p:nvPr/>
        </p:nvGrpSpPr>
        <p:grpSpPr bwMode="auto">
          <a:xfrm>
            <a:off x="533400" y="457200"/>
            <a:ext cx="8067675" cy="5581650"/>
            <a:chOff x="336" y="288"/>
            <a:chExt cx="5082" cy="3516"/>
          </a:xfrm>
        </p:grpSpPr>
        <p:pic>
          <p:nvPicPr>
            <p:cNvPr id="47122" name="Picture 6"/>
            <p:cNvPicPr>
              <a:picLocks noChangeAspect="1" noChangeArrowheads="1"/>
            </p:cNvPicPr>
            <p:nvPr/>
          </p:nvPicPr>
          <p:blipFill>
            <a:blip r:embed="rId3"/>
            <a:srcRect/>
            <a:stretch>
              <a:fillRect/>
            </a:stretch>
          </p:blipFill>
          <p:spPr bwMode="auto">
            <a:xfrm>
              <a:off x="336" y="288"/>
              <a:ext cx="5082" cy="3516"/>
            </a:xfrm>
            <a:prstGeom prst="rect">
              <a:avLst/>
            </a:prstGeom>
            <a:solidFill>
              <a:schemeClr val="bg1"/>
            </a:solidFill>
            <a:ln w="9525">
              <a:solidFill>
                <a:srgbClr val="333399"/>
              </a:solidFill>
              <a:miter lim="800000"/>
              <a:headEnd/>
              <a:tailEnd/>
            </a:ln>
          </p:spPr>
        </p:pic>
        <p:pic>
          <p:nvPicPr>
            <p:cNvPr id="47123" name="Picture 7"/>
            <p:cNvPicPr>
              <a:picLocks noChangeAspect="1" noChangeArrowheads="1"/>
            </p:cNvPicPr>
            <p:nvPr/>
          </p:nvPicPr>
          <p:blipFill>
            <a:blip r:embed="rId4"/>
            <a:srcRect/>
            <a:stretch>
              <a:fillRect/>
            </a:stretch>
          </p:blipFill>
          <p:spPr bwMode="auto">
            <a:xfrm>
              <a:off x="336" y="336"/>
              <a:ext cx="318" cy="678"/>
            </a:xfrm>
            <a:prstGeom prst="rect">
              <a:avLst/>
            </a:prstGeom>
            <a:noFill/>
            <a:ln w="9525">
              <a:noFill/>
              <a:miter lim="800000"/>
              <a:headEnd/>
              <a:tailEnd/>
            </a:ln>
          </p:spPr>
        </p:pic>
        <p:grpSp>
          <p:nvGrpSpPr>
            <p:cNvPr id="47124" name="Group 8"/>
            <p:cNvGrpSpPr>
              <a:grpSpLocks/>
            </p:cNvGrpSpPr>
            <p:nvPr/>
          </p:nvGrpSpPr>
          <p:grpSpPr bwMode="auto">
            <a:xfrm>
              <a:off x="3600" y="3504"/>
              <a:ext cx="1130" cy="276"/>
              <a:chOff x="3696" y="3648"/>
              <a:chExt cx="1130" cy="276"/>
            </a:xfrm>
          </p:grpSpPr>
          <p:pic>
            <p:nvPicPr>
              <p:cNvPr id="47126" name="Picture 9"/>
              <p:cNvPicPr>
                <a:picLocks noChangeAspect="1" noChangeArrowheads="1"/>
              </p:cNvPicPr>
              <p:nvPr/>
            </p:nvPicPr>
            <p:blipFill>
              <a:blip r:embed="rId5"/>
              <a:srcRect/>
              <a:stretch>
                <a:fillRect/>
              </a:stretch>
            </p:blipFill>
            <p:spPr bwMode="auto">
              <a:xfrm>
                <a:off x="3792" y="3840"/>
                <a:ext cx="762" cy="84"/>
              </a:xfrm>
              <a:prstGeom prst="rect">
                <a:avLst/>
              </a:prstGeom>
              <a:noFill/>
              <a:ln w="9525">
                <a:noFill/>
                <a:miter lim="800000"/>
                <a:headEnd/>
                <a:tailEnd/>
              </a:ln>
            </p:spPr>
          </p:pic>
          <p:sp>
            <p:nvSpPr>
              <p:cNvPr id="47127" name="Text Box 10"/>
              <p:cNvSpPr txBox="1">
                <a:spLocks noChangeArrowheads="1"/>
              </p:cNvSpPr>
              <p:nvPr/>
            </p:nvSpPr>
            <p:spPr bwMode="auto">
              <a:xfrm>
                <a:off x="3696" y="3648"/>
                <a:ext cx="194" cy="212"/>
              </a:xfrm>
              <a:prstGeom prst="rect">
                <a:avLst/>
              </a:prstGeom>
              <a:noFill/>
              <a:ln w="9525">
                <a:noFill/>
                <a:miter lim="800000"/>
                <a:headEnd/>
                <a:tailEnd/>
              </a:ln>
            </p:spPr>
            <p:txBody>
              <a:bodyPr wrap="none">
                <a:spAutoFit/>
              </a:bodyPr>
              <a:lstStyle/>
              <a:p>
                <a:r>
                  <a:rPr lang="en-US" altLang="ja-JP" sz="1600">
                    <a:latin typeface="Comic Sans MS" pitchFamily="66" charset="0"/>
                    <a:ea typeface="HG丸ｺﾞｼｯｸM-PRO" pitchFamily="50" charset="-128"/>
                  </a:rPr>
                  <a:t>0</a:t>
                </a:r>
              </a:p>
            </p:txBody>
          </p:sp>
          <p:sp>
            <p:nvSpPr>
              <p:cNvPr id="47128" name="Text Box 11"/>
              <p:cNvSpPr txBox="1">
                <a:spLocks noChangeArrowheads="1"/>
              </p:cNvSpPr>
              <p:nvPr/>
            </p:nvSpPr>
            <p:spPr bwMode="auto">
              <a:xfrm>
                <a:off x="4464" y="3648"/>
                <a:ext cx="362" cy="212"/>
              </a:xfrm>
              <a:prstGeom prst="rect">
                <a:avLst/>
              </a:prstGeom>
              <a:noFill/>
              <a:ln w="9525">
                <a:noFill/>
                <a:miter lim="800000"/>
                <a:headEnd/>
                <a:tailEnd/>
              </a:ln>
            </p:spPr>
            <p:txBody>
              <a:bodyPr wrap="none">
                <a:spAutoFit/>
              </a:bodyPr>
              <a:lstStyle/>
              <a:p>
                <a:r>
                  <a:rPr lang="en-US" altLang="ja-JP" sz="1600">
                    <a:latin typeface="Comic Sans MS" pitchFamily="66" charset="0"/>
                    <a:ea typeface="HG丸ｺﾞｼｯｸM-PRO" pitchFamily="50" charset="-128"/>
                  </a:rPr>
                  <a:t>2km</a:t>
                </a:r>
              </a:p>
            </p:txBody>
          </p:sp>
        </p:grpSp>
        <p:sp>
          <p:nvSpPr>
            <p:cNvPr id="47125" name="Text Box 12"/>
            <p:cNvSpPr txBox="1">
              <a:spLocks noChangeArrowheads="1"/>
            </p:cNvSpPr>
            <p:nvPr/>
          </p:nvSpPr>
          <p:spPr bwMode="auto">
            <a:xfrm>
              <a:off x="3696" y="384"/>
              <a:ext cx="1652" cy="212"/>
            </a:xfrm>
            <a:prstGeom prst="rect">
              <a:avLst/>
            </a:prstGeom>
            <a:noFill/>
            <a:ln w="9525">
              <a:noFill/>
              <a:miter lim="800000"/>
              <a:headEnd/>
              <a:tailEnd/>
            </a:ln>
          </p:spPr>
          <p:txBody>
            <a:bodyPr wrap="none">
              <a:spAutoFit/>
            </a:bodyPr>
            <a:lstStyle/>
            <a:p>
              <a:r>
                <a:rPr lang="ja-JP" altLang="en-US" sz="1600">
                  <a:latin typeface="Comic Sans MS" pitchFamily="66" charset="0"/>
                  <a:ea typeface="HG丸ｺﾞｼｯｸM-PRO" pitchFamily="50" charset="-128"/>
                </a:rPr>
                <a:t>七北田川流域の地形分類図</a:t>
              </a:r>
            </a:p>
          </p:txBody>
        </p:sp>
      </p:grpSp>
      <p:grpSp>
        <p:nvGrpSpPr>
          <p:cNvPr id="47108" name="Group 13"/>
          <p:cNvGrpSpPr>
            <a:grpSpLocks/>
          </p:cNvGrpSpPr>
          <p:nvPr/>
        </p:nvGrpSpPr>
        <p:grpSpPr bwMode="auto">
          <a:xfrm>
            <a:off x="7556500" y="4191000"/>
            <a:ext cx="1587500" cy="1981200"/>
            <a:chOff x="4732" y="2640"/>
            <a:chExt cx="1076" cy="1344"/>
          </a:xfrm>
        </p:grpSpPr>
        <p:sp>
          <p:nvSpPr>
            <p:cNvPr id="47114" name="Rectangle 14"/>
            <p:cNvSpPr>
              <a:spLocks noChangeArrowheads="1"/>
            </p:cNvSpPr>
            <p:nvPr/>
          </p:nvSpPr>
          <p:spPr bwMode="auto">
            <a:xfrm>
              <a:off x="4732" y="2640"/>
              <a:ext cx="1028" cy="1344"/>
            </a:xfrm>
            <a:prstGeom prst="rect">
              <a:avLst/>
            </a:prstGeom>
            <a:solidFill>
              <a:schemeClr val="bg1"/>
            </a:solidFill>
            <a:ln w="9525">
              <a:solidFill>
                <a:schemeClr val="tx1"/>
              </a:solidFill>
              <a:miter lim="800000"/>
              <a:headEnd/>
              <a:tailEnd/>
            </a:ln>
          </p:spPr>
          <p:txBody>
            <a:bodyPr wrap="none" anchor="ctr"/>
            <a:lstStyle/>
            <a:p>
              <a:pPr algn="ctr"/>
              <a:endParaRPr lang="ja-JP" altLang="en-US" sz="1600">
                <a:latin typeface="Comic Sans MS" pitchFamily="66" charset="0"/>
                <a:ea typeface="HG丸ｺﾞｼｯｸM-PRO" pitchFamily="50" charset="-128"/>
              </a:endParaRPr>
            </a:p>
          </p:txBody>
        </p:sp>
        <p:pic>
          <p:nvPicPr>
            <p:cNvPr id="47115" name="Picture 15"/>
            <p:cNvPicPr>
              <a:picLocks noChangeAspect="1" noChangeArrowheads="1"/>
            </p:cNvPicPr>
            <p:nvPr/>
          </p:nvPicPr>
          <p:blipFill>
            <a:blip r:embed="rId6"/>
            <a:srcRect/>
            <a:stretch>
              <a:fillRect/>
            </a:stretch>
          </p:blipFill>
          <p:spPr bwMode="auto">
            <a:xfrm>
              <a:off x="4780" y="2736"/>
              <a:ext cx="386" cy="1194"/>
            </a:xfrm>
            <a:prstGeom prst="rect">
              <a:avLst/>
            </a:prstGeom>
            <a:noFill/>
            <a:ln w="9525">
              <a:noFill/>
              <a:miter lim="800000"/>
              <a:headEnd/>
              <a:tailEnd/>
            </a:ln>
          </p:spPr>
        </p:pic>
        <p:sp>
          <p:nvSpPr>
            <p:cNvPr id="47116" name="Text Box 16"/>
            <p:cNvSpPr txBox="1">
              <a:spLocks noChangeArrowheads="1"/>
            </p:cNvSpPr>
            <p:nvPr/>
          </p:nvSpPr>
          <p:spPr bwMode="auto">
            <a:xfrm>
              <a:off x="5128" y="2688"/>
              <a:ext cx="607" cy="207"/>
            </a:xfrm>
            <a:prstGeom prst="rect">
              <a:avLst/>
            </a:prstGeom>
            <a:noFill/>
            <a:ln w="9525">
              <a:noFill/>
              <a:miter lim="800000"/>
              <a:headEnd/>
              <a:tailEnd/>
            </a:ln>
          </p:spPr>
          <p:txBody>
            <a:bodyPr wrap="none">
              <a:spAutoFit/>
            </a:bodyPr>
            <a:lstStyle/>
            <a:p>
              <a:r>
                <a:rPr lang="ja-JP" altLang="en-US" sz="1400">
                  <a:latin typeface="Comic Sans MS" pitchFamily="66" charset="0"/>
                  <a:ea typeface="HG丸ｺﾞｼｯｸM-PRO" pitchFamily="50" charset="-128"/>
                </a:rPr>
                <a:t>自然堤防</a:t>
              </a:r>
            </a:p>
          </p:txBody>
        </p:sp>
        <p:sp>
          <p:nvSpPr>
            <p:cNvPr id="47117" name="Text Box 17"/>
            <p:cNvSpPr txBox="1">
              <a:spLocks noChangeArrowheads="1"/>
            </p:cNvSpPr>
            <p:nvPr/>
          </p:nvSpPr>
          <p:spPr bwMode="auto">
            <a:xfrm>
              <a:off x="5128" y="2928"/>
              <a:ext cx="486" cy="206"/>
            </a:xfrm>
            <a:prstGeom prst="rect">
              <a:avLst/>
            </a:prstGeom>
            <a:noFill/>
            <a:ln w="9525">
              <a:noFill/>
              <a:miter lim="800000"/>
              <a:headEnd/>
              <a:tailEnd/>
            </a:ln>
          </p:spPr>
          <p:txBody>
            <a:bodyPr wrap="none">
              <a:spAutoFit/>
            </a:bodyPr>
            <a:lstStyle/>
            <a:p>
              <a:r>
                <a:rPr lang="ja-JP" altLang="en-US" sz="1400">
                  <a:latin typeface="Comic Sans MS" pitchFamily="66" charset="0"/>
                  <a:ea typeface="HG丸ｺﾞｼｯｸM-PRO" pitchFamily="50" charset="-128"/>
                </a:rPr>
                <a:t>浜堤列</a:t>
              </a:r>
            </a:p>
          </p:txBody>
        </p:sp>
        <p:sp>
          <p:nvSpPr>
            <p:cNvPr id="47118" name="Text Box 18"/>
            <p:cNvSpPr txBox="1">
              <a:spLocks noChangeArrowheads="1"/>
            </p:cNvSpPr>
            <p:nvPr/>
          </p:nvSpPr>
          <p:spPr bwMode="auto">
            <a:xfrm>
              <a:off x="5128" y="3129"/>
              <a:ext cx="661" cy="207"/>
            </a:xfrm>
            <a:prstGeom prst="rect">
              <a:avLst/>
            </a:prstGeom>
            <a:noFill/>
            <a:ln w="9525">
              <a:noFill/>
              <a:miter lim="800000"/>
              <a:headEnd/>
              <a:tailEnd/>
            </a:ln>
          </p:spPr>
          <p:txBody>
            <a:bodyPr wrap="none">
              <a:spAutoFit/>
            </a:bodyPr>
            <a:lstStyle/>
            <a:p>
              <a:r>
                <a:rPr lang="ja-JP" altLang="en-US" sz="1400">
                  <a:latin typeface="Comic Sans MS" pitchFamily="66" charset="0"/>
                  <a:ea typeface="HG丸ｺﾞｼｯｸM-PRO" pitchFamily="50" charset="-128"/>
                </a:rPr>
                <a:t>後背湿地</a:t>
              </a:r>
              <a:r>
                <a:rPr lang="en-US" altLang="ja-JP" sz="1400">
                  <a:latin typeface="Comic Sans MS" pitchFamily="66" charset="0"/>
                  <a:ea typeface="HG丸ｺﾞｼｯｸM-PRO" pitchFamily="50" charset="-128"/>
                </a:rPr>
                <a:t>1</a:t>
              </a:r>
            </a:p>
          </p:txBody>
        </p:sp>
        <p:sp>
          <p:nvSpPr>
            <p:cNvPr id="47119" name="Text Box 19"/>
            <p:cNvSpPr txBox="1">
              <a:spLocks noChangeArrowheads="1"/>
            </p:cNvSpPr>
            <p:nvPr/>
          </p:nvSpPr>
          <p:spPr bwMode="auto">
            <a:xfrm>
              <a:off x="5128" y="3321"/>
              <a:ext cx="680" cy="206"/>
            </a:xfrm>
            <a:prstGeom prst="rect">
              <a:avLst/>
            </a:prstGeom>
            <a:noFill/>
            <a:ln w="9525">
              <a:noFill/>
              <a:miter lim="800000"/>
              <a:headEnd/>
              <a:tailEnd/>
            </a:ln>
          </p:spPr>
          <p:txBody>
            <a:bodyPr wrap="none">
              <a:spAutoFit/>
            </a:bodyPr>
            <a:lstStyle/>
            <a:p>
              <a:r>
                <a:rPr lang="ja-JP" altLang="en-US" sz="1400">
                  <a:latin typeface="Comic Sans MS" pitchFamily="66" charset="0"/>
                  <a:ea typeface="HG丸ｺﾞｼｯｸM-PRO" pitchFamily="50" charset="-128"/>
                </a:rPr>
                <a:t>後背湿地</a:t>
              </a:r>
              <a:r>
                <a:rPr lang="en-US" altLang="ja-JP" sz="1400">
                  <a:latin typeface="Comic Sans MS" pitchFamily="66" charset="0"/>
                  <a:ea typeface="HG丸ｺﾞｼｯｸM-PRO" pitchFamily="50" charset="-128"/>
                </a:rPr>
                <a:t>2</a:t>
              </a:r>
            </a:p>
          </p:txBody>
        </p:sp>
        <p:sp>
          <p:nvSpPr>
            <p:cNvPr id="47120" name="Text Box 20"/>
            <p:cNvSpPr txBox="1">
              <a:spLocks noChangeArrowheads="1"/>
            </p:cNvSpPr>
            <p:nvPr/>
          </p:nvSpPr>
          <p:spPr bwMode="auto">
            <a:xfrm>
              <a:off x="5128" y="3552"/>
              <a:ext cx="487" cy="207"/>
            </a:xfrm>
            <a:prstGeom prst="rect">
              <a:avLst/>
            </a:prstGeom>
            <a:noFill/>
            <a:ln w="9525">
              <a:noFill/>
              <a:miter lim="800000"/>
              <a:headEnd/>
              <a:tailEnd/>
            </a:ln>
          </p:spPr>
          <p:txBody>
            <a:bodyPr wrap="none">
              <a:spAutoFit/>
            </a:bodyPr>
            <a:lstStyle/>
            <a:p>
              <a:r>
                <a:rPr lang="ja-JP" altLang="en-US" sz="1400">
                  <a:latin typeface="Comic Sans MS" pitchFamily="66" charset="0"/>
                  <a:ea typeface="HG丸ｺﾞｼｯｸM-PRO" pitchFamily="50" charset="-128"/>
                </a:rPr>
                <a:t>旧河道</a:t>
              </a:r>
            </a:p>
          </p:txBody>
        </p:sp>
        <p:sp>
          <p:nvSpPr>
            <p:cNvPr id="47121" name="Text Box 21"/>
            <p:cNvSpPr txBox="1">
              <a:spLocks noChangeArrowheads="1"/>
            </p:cNvSpPr>
            <p:nvPr/>
          </p:nvSpPr>
          <p:spPr bwMode="auto">
            <a:xfrm>
              <a:off x="5128" y="3744"/>
              <a:ext cx="487" cy="207"/>
            </a:xfrm>
            <a:prstGeom prst="rect">
              <a:avLst/>
            </a:prstGeom>
            <a:noFill/>
            <a:ln w="9525">
              <a:noFill/>
              <a:miter lim="800000"/>
              <a:headEnd/>
              <a:tailEnd/>
            </a:ln>
          </p:spPr>
          <p:txBody>
            <a:bodyPr wrap="none">
              <a:spAutoFit/>
            </a:bodyPr>
            <a:lstStyle/>
            <a:p>
              <a:r>
                <a:rPr lang="ja-JP" altLang="en-US" sz="1400">
                  <a:latin typeface="Comic Sans MS" pitchFamily="66" charset="0"/>
                  <a:ea typeface="HG丸ｺﾞｼｯｸM-PRO" pitchFamily="50" charset="-128"/>
                </a:rPr>
                <a:t>丘陵地</a:t>
              </a:r>
            </a:p>
          </p:txBody>
        </p:sp>
      </p:grpSp>
      <p:sp>
        <p:nvSpPr>
          <p:cNvPr id="97302" name="Freeform 22"/>
          <p:cNvSpPr>
            <a:spLocks/>
          </p:cNvSpPr>
          <p:nvPr/>
        </p:nvSpPr>
        <p:spPr bwMode="auto">
          <a:xfrm>
            <a:off x="3048000" y="1295400"/>
            <a:ext cx="1612900" cy="622300"/>
          </a:xfrm>
          <a:custGeom>
            <a:avLst/>
            <a:gdLst>
              <a:gd name="T0" fmla="*/ 0 w 1016"/>
              <a:gd name="T1" fmla="*/ 0 h 392"/>
              <a:gd name="T2" fmla="*/ 2147483647 w 1016"/>
              <a:gd name="T3" fmla="*/ 2147483647 h 392"/>
              <a:gd name="T4" fmla="*/ 2147483647 w 1016"/>
              <a:gd name="T5" fmla="*/ 2147483647 h 392"/>
              <a:gd name="T6" fmla="*/ 2147483647 w 1016"/>
              <a:gd name="T7" fmla="*/ 2147483647 h 392"/>
              <a:gd name="T8" fmla="*/ 2147483647 w 1016"/>
              <a:gd name="T9" fmla="*/ 2147483647 h 392"/>
              <a:gd name="T10" fmla="*/ 2147483647 w 1016"/>
              <a:gd name="T11" fmla="*/ 2147483647 h 392"/>
              <a:gd name="T12" fmla="*/ 2147483647 w 1016"/>
              <a:gd name="T13" fmla="*/ 2147483647 h 392"/>
              <a:gd name="T14" fmla="*/ 2147483647 w 1016"/>
              <a:gd name="T15" fmla="*/ 2147483647 h 392"/>
              <a:gd name="T16" fmla="*/ 2147483647 w 1016"/>
              <a:gd name="T17" fmla="*/ 2147483647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6"/>
              <a:gd name="T28" fmla="*/ 0 h 392"/>
              <a:gd name="T29" fmla="*/ 1016 w 1016"/>
              <a:gd name="T30" fmla="*/ 392 h 3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6" h="392">
                <a:moveTo>
                  <a:pt x="0" y="0"/>
                </a:moveTo>
                <a:cubicBezTo>
                  <a:pt x="52" y="36"/>
                  <a:pt x="104" y="72"/>
                  <a:pt x="192" y="96"/>
                </a:cubicBezTo>
                <a:cubicBezTo>
                  <a:pt x="280" y="120"/>
                  <a:pt x="416" y="136"/>
                  <a:pt x="528" y="144"/>
                </a:cubicBezTo>
                <a:cubicBezTo>
                  <a:pt x="640" y="152"/>
                  <a:pt x="784" y="120"/>
                  <a:pt x="864" y="144"/>
                </a:cubicBezTo>
                <a:cubicBezTo>
                  <a:pt x="944" y="168"/>
                  <a:pt x="1000" y="248"/>
                  <a:pt x="1008" y="288"/>
                </a:cubicBezTo>
                <a:cubicBezTo>
                  <a:pt x="1016" y="328"/>
                  <a:pt x="984" y="376"/>
                  <a:pt x="912" y="384"/>
                </a:cubicBezTo>
                <a:cubicBezTo>
                  <a:pt x="840" y="392"/>
                  <a:pt x="664" y="336"/>
                  <a:pt x="576" y="336"/>
                </a:cubicBezTo>
                <a:cubicBezTo>
                  <a:pt x="488" y="336"/>
                  <a:pt x="440" y="384"/>
                  <a:pt x="384" y="384"/>
                </a:cubicBezTo>
                <a:cubicBezTo>
                  <a:pt x="328" y="384"/>
                  <a:pt x="284" y="360"/>
                  <a:pt x="240" y="336"/>
                </a:cubicBezTo>
              </a:path>
            </a:pathLst>
          </a:custGeom>
          <a:noFill/>
          <a:ln w="38100" cap="flat">
            <a:solidFill>
              <a:srgbClr val="FF0000"/>
            </a:solidFill>
            <a:prstDash val="dash"/>
            <a:round/>
            <a:headEnd/>
            <a:tailEnd/>
          </a:ln>
        </p:spPr>
        <p:txBody>
          <a:bodyPr/>
          <a:lstStyle/>
          <a:p>
            <a:endParaRPr lang="ja-JP" altLang="en-US"/>
          </a:p>
        </p:txBody>
      </p:sp>
      <p:sp>
        <p:nvSpPr>
          <p:cNvPr id="97303" name="Freeform 23"/>
          <p:cNvSpPr>
            <a:spLocks/>
          </p:cNvSpPr>
          <p:nvPr/>
        </p:nvSpPr>
        <p:spPr bwMode="auto">
          <a:xfrm>
            <a:off x="3429000" y="1866900"/>
            <a:ext cx="622300" cy="520700"/>
          </a:xfrm>
          <a:custGeom>
            <a:avLst/>
            <a:gdLst>
              <a:gd name="T0" fmla="*/ 0 w 392"/>
              <a:gd name="T1" fmla="*/ 2147483647 h 328"/>
              <a:gd name="T2" fmla="*/ 2147483647 w 392"/>
              <a:gd name="T3" fmla="*/ 2147483647 h 328"/>
              <a:gd name="T4" fmla="*/ 2147483647 w 392"/>
              <a:gd name="T5" fmla="*/ 2147483647 h 328"/>
              <a:gd name="T6" fmla="*/ 2147483647 w 392"/>
              <a:gd name="T7" fmla="*/ 2147483647 h 328"/>
              <a:gd name="T8" fmla="*/ 2147483647 w 392"/>
              <a:gd name="T9" fmla="*/ 2147483647 h 328"/>
              <a:gd name="T10" fmla="*/ 2147483647 w 392"/>
              <a:gd name="T11" fmla="*/ 2147483647 h 328"/>
              <a:gd name="T12" fmla="*/ 2147483647 w 392"/>
              <a:gd name="T13" fmla="*/ 2147483647 h 328"/>
              <a:gd name="T14" fmla="*/ 2147483647 w 392"/>
              <a:gd name="T15" fmla="*/ 2147483647 h 328"/>
              <a:gd name="T16" fmla="*/ 0 w 392"/>
              <a:gd name="T17" fmla="*/ 2147483647 h 3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2"/>
              <a:gd name="T28" fmla="*/ 0 h 328"/>
              <a:gd name="T29" fmla="*/ 392 w 392"/>
              <a:gd name="T30" fmla="*/ 328 h 3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2" h="328">
                <a:moveTo>
                  <a:pt x="0" y="24"/>
                </a:moveTo>
                <a:cubicBezTo>
                  <a:pt x="72" y="12"/>
                  <a:pt x="144" y="0"/>
                  <a:pt x="192" y="24"/>
                </a:cubicBezTo>
                <a:cubicBezTo>
                  <a:pt x="240" y="48"/>
                  <a:pt x="256" y="136"/>
                  <a:pt x="288" y="168"/>
                </a:cubicBezTo>
                <a:cubicBezTo>
                  <a:pt x="320" y="200"/>
                  <a:pt x="376" y="192"/>
                  <a:pt x="384" y="216"/>
                </a:cubicBezTo>
                <a:cubicBezTo>
                  <a:pt x="392" y="240"/>
                  <a:pt x="368" y="296"/>
                  <a:pt x="336" y="312"/>
                </a:cubicBezTo>
                <a:cubicBezTo>
                  <a:pt x="304" y="328"/>
                  <a:pt x="224" y="328"/>
                  <a:pt x="192" y="312"/>
                </a:cubicBezTo>
                <a:cubicBezTo>
                  <a:pt x="160" y="296"/>
                  <a:pt x="160" y="240"/>
                  <a:pt x="144" y="216"/>
                </a:cubicBezTo>
                <a:cubicBezTo>
                  <a:pt x="128" y="192"/>
                  <a:pt x="120" y="168"/>
                  <a:pt x="96" y="168"/>
                </a:cubicBezTo>
                <a:cubicBezTo>
                  <a:pt x="72" y="168"/>
                  <a:pt x="36" y="192"/>
                  <a:pt x="0" y="216"/>
                </a:cubicBezTo>
              </a:path>
            </a:pathLst>
          </a:custGeom>
          <a:noFill/>
          <a:ln w="38100" cap="flat">
            <a:solidFill>
              <a:srgbClr val="FF0000"/>
            </a:solidFill>
            <a:prstDash val="dash"/>
            <a:round/>
            <a:headEnd/>
            <a:tailEnd/>
          </a:ln>
        </p:spPr>
        <p:txBody>
          <a:bodyPr/>
          <a:lstStyle/>
          <a:p>
            <a:endParaRPr lang="ja-JP" altLang="en-US"/>
          </a:p>
        </p:txBody>
      </p:sp>
      <p:sp>
        <p:nvSpPr>
          <p:cNvPr id="97304" name="Freeform 24"/>
          <p:cNvSpPr>
            <a:spLocks/>
          </p:cNvSpPr>
          <p:nvPr/>
        </p:nvSpPr>
        <p:spPr bwMode="auto">
          <a:xfrm>
            <a:off x="3733800" y="2032000"/>
            <a:ext cx="1104900" cy="812800"/>
          </a:xfrm>
          <a:custGeom>
            <a:avLst/>
            <a:gdLst>
              <a:gd name="T0" fmla="*/ 0 w 696"/>
              <a:gd name="T1" fmla="*/ 2147483647 h 512"/>
              <a:gd name="T2" fmla="*/ 2147483647 w 696"/>
              <a:gd name="T3" fmla="*/ 2147483647 h 512"/>
              <a:gd name="T4" fmla="*/ 2147483647 w 696"/>
              <a:gd name="T5" fmla="*/ 2147483647 h 512"/>
              <a:gd name="T6" fmla="*/ 2147483647 w 696"/>
              <a:gd name="T7" fmla="*/ 2147483647 h 512"/>
              <a:gd name="T8" fmla="*/ 2147483647 w 696"/>
              <a:gd name="T9" fmla="*/ 2147483647 h 512"/>
              <a:gd name="T10" fmla="*/ 2147483647 w 696"/>
              <a:gd name="T11" fmla="*/ 2147483647 h 512"/>
              <a:gd name="T12" fmla="*/ 2147483647 w 696"/>
              <a:gd name="T13" fmla="*/ 2147483647 h 512"/>
              <a:gd name="T14" fmla="*/ 2147483647 w 696"/>
              <a:gd name="T15" fmla="*/ 2147483647 h 512"/>
              <a:gd name="T16" fmla="*/ 2147483647 w 696"/>
              <a:gd name="T17" fmla="*/ 2147483647 h 512"/>
              <a:gd name="T18" fmla="*/ 2147483647 w 696"/>
              <a:gd name="T19" fmla="*/ 2147483647 h 512"/>
              <a:gd name="T20" fmla="*/ 2147483647 w 696"/>
              <a:gd name="T21" fmla="*/ 2147483647 h 5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6"/>
              <a:gd name="T34" fmla="*/ 0 h 512"/>
              <a:gd name="T35" fmla="*/ 696 w 696"/>
              <a:gd name="T36" fmla="*/ 512 h 5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6" h="512">
                <a:moveTo>
                  <a:pt x="0" y="256"/>
                </a:moveTo>
                <a:cubicBezTo>
                  <a:pt x="44" y="264"/>
                  <a:pt x="88" y="272"/>
                  <a:pt x="144" y="256"/>
                </a:cubicBezTo>
                <a:cubicBezTo>
                  <a:pt x="200" y="240"/>
                  <a:pt x="272" y="200"/>
                  <a:pt x="336" y="160"/>
                </a:cubicBezTo>
                <a:cubicBezTo>
                  <a:pt x="400" y="120"/>
                  <a:pt x="472" y="32"/>
                  <a:pt x="528" y="16"/>
                </a:cubicBezTo>
                <a:cubicBezTo>
                  <a:pt x="584" y="0"/>
                  <a:pt x="648" y="32"/>
                  <a:pt x="672" y="64"/>
                </a:cubicBezTo>
                <a:cubicBezTo>
                  <a:pt x="696" y="96"/>
                  <a:pt x="680" y="168"/>
                  <a:pt x="672" y="208"/>
                </a:cubicBezTo>
                <a:cubicBezTo>
                  <a:pt x="664" y="248"/>
                  <a:pt x="624" y="264"/>
                  <a:pt x="624" y="304"/>
                </a:cubicBezTo>
                <a:cubicBezTo>
                  <a:pt x="624" y="344"/>
                  <a:pt x="688" y="416"/>
                  <a:pt x="672" y="448"/>
                </a:cubicBezTo>
                <a:cubicBezTo>
                  <a:pt x="656" y="480"/>
                  <a:pt x="576" y="488"/>
                  <a:pt x="528" y="496"/>
                </a:cubicBezTo>
                <a:cubicBezTo>
                  <a:pt x="480" y="504"/>
                  <a:pt x="432" y="512"/>
                  <a:pt x="384" y="496"/>
                </a:cubicBezTo>
                <a:cubicBezTo>
                  <a:pt x="336" y="480"/>
                  <a:pt x="288" y="440"/>
                  <a:pt x="240" y="400"/>
                </a:cubicBezTo>
              </a:path>
            </a:pathLst>
          </a:custGeom>
          <a:noFill/>
          <a:ln w="38100" cap="flat">
            <a:solidFill>
              <a:srgbClr val="FF0000"/>
            </a:solidFill>
            <a:prstDash val="dash"/>
            <a:round/>
            <a:headEnd/>
            <a:tailEnd/>
          </a:ln>
        </p:spPr>
        <p:txBody>
          <a:bodyPr/>
          <a:lstStyle/>
          <a:p>
            <a:endParaRPr lang="ja-JP" altLang="en-US"/>
          </a:p>
        </p:txBody>
      </p:sp>
      <p:sp>
        <p:nvSpPr>
          <p:cNvPr id="97308" name="Freeform 28"/>
          <p:cNvSpPr>
            <a:spLocks/>
          </p:cNvSpPr>
          <p:nvPr/>
        </p:nvSpPr>
        <p:spPr bwMode="auto">
          <a:xfrm>
            <a:off x="4343400" y="2882900"/>
            <a:ext cx="889000" cy="546100"/>
          </a:xfrm>
          <a:custGeom>
            <a:avLst/>
            <a:gdLst>
              <a:gd name="T0" fmla="*/ 0 w 560"/>
              <a:gd name="T1" fmla="*/ 2147483647 h 344"/>
              <a:gd name="T2" fmla="*/ 2147483647 w 560"/>
              <a:gd name="T3" fmla="*/ 2147483647 h 344"/>
              <a:gd name="T4" fmla="*/ 2147483647 w 560"/>
              <a:gd name="T5" fmla="*/ 2147483647 h 344"/>
              <a:gd name="T6" fmla="*/ 2147483647 w 560"/>
              <a:gd name="T7" fmla="*/ 2147483647 h 344"/>
              <a:gd name="T8" fmla="*/ 2147483647 w 560"/>
              <a:gd name="T9" fmla="*/ 2147483647 h 344"/>
              <a:gd name="T10" fmla="*/ 2147483647 w 560"/>
              <a:gd name="T11" fmla="*/ 2147483647 h 344"/>
              <a:gd name="T12" fmla="*/ 2147483647 w 560"/>
              <a:gd name="T13" fmla="*/ 2147483647 h 344"/>
              <a:gd name="T14" fmla="*/ 2147483647 w 560"/>
              <a:gd name="T15" fmla="*/ 2147483647 h 344"/>
              <a:gd name="T16" fmla="*/ 2147483647 w 560"/>
              <a:gd name="T17" fmla="*/ 2147483647 h 344"/>
              <a:gd name="T18" fmla="*/ 0 w 560"/>
              <a:gd name="T19" fmla="*/ 2147483647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0"/>
              <a:gd name="T31" fmla="*/ 0 h 344"/>
              <a:gd name="T32" fmla="*/ 560 w 560"/>
              <a:gd name="T33" fmla="*/ 344 h 3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0" h="344">
                <a:moveTo>
                  <a:pt x="0" y="8"/>
                </a:moveTo>
                <a:cubicBezTo>
                  <a:pt x="4" y="4"/>
                  <a:pt x="8" y="0"/>
                  <a:pt x="48" y="8"/>
                </a:cubicBezTo>
                <a:cubicBezTo>
                  <a:pt x="88" y="16"/>
                  <a:pt x="184" y="56"/>
                  <a:pt x="240" y="56"/>
                </a:cubicBezTo>
                <a:cubicBezTo>
                  <a:pt x="296" y="56"/>
                  <a:pt x="336" y="0"/>
                  <a:pt x="384" y="8"/>
                </a:cubicBezTo>
                <a:cubicBezTo>
                  <a:pt x="432" y="16"/>
                  <a:pt x="504" y="64"/>
                  <a:pt x="528" y="104"/>
                </a:cubicBezTo>
                <a:cubicBezTo>
                  <a:pt x="552" y="144"/>
                  <a:pt x="560" y="208"/>
                  <a:pt x="528" y="248"/>
                </a:cubicBezTo>
                <a:cubicBezTo>
                  <a:pt x="496" y="288"/>
                  <a:pt x="392" y="344"/>
                  <a:pt x="336" y="344"/>
                </a:cubicBezTo>
                <a:cubicBezTo>
                  <a:pt x="280" y="344"/>
                  <a:pt x="240" y="272"/>
                  <a:pt x="192" y="248"/>
                </a:cubicBezTo>
                <a:cubicBezTo>
                  <a:pt x="144" y="224"/>
                  <a:pt x="80" y="216"/>
                  <a:pt x="48" y="200"/>
                </a:cubicBezTo>
                <a:cubicBezTo>
                  <a:pt x="16" y="184"/>
                  <a:pt x="8" y="168"/>
                  <a:pt x="0" y="152"/>
                </a:cubicBezTo>
              </a:path>
            </a:pathLst>
          </a:custGeom>
          <a:noFill/>
          <a:ln w="38100" cap="flat">
            <a:solidFill>
              <a:srgbClr val="FF3300"/>
            </a:solidFill>
            <a:prstDash val="dash"/>
            <a:round/>
            <a:headEnd/>
            <a:tailEnd/>
          </a:ln>
        </p:spPr>
        <p:txBody>
          <a:bodyPr/>
          <a:lstStyle/>
          <a:p>
            <a:endParaRPr lang="ja-JP" altLang="en-US"/>
          </a:p>
        </p:txBody>
      </p:sp>
      <p:sp>
        <p:nvSpPr>
          <p:cNvPr id="97309" name="Freeform 29"/>
          <p:cNvSpPr>
            <a:spLocks/>
          </p:cNvSpPr>
          <p:nvPr/>
        </p:nvSpPr>
        <p:spPr bwMode="auto">
          <a:xfrm>
            <a:off x="3962400" y="3048000"/>
            <a:ext cx="698500" cy="927100"/>
          </a:xfrm>
          <a:custGeom>
            <a:avLst/>
            <a:gdLst>
              <a:gd name="T0" fmla="*/ 2147483647 w 440"/>
              <a:gd name="T1" fmla="*/ 2147483647 h 584"/>
              <a:gd name="T2" fmla="*/ 2147483647 w 440"/>
              <a:gd name="T3" fmla="*/ 2147483647 h 584"/>
              <a:gd name="T4" fmla="*/ 2147483647 w 440"/>
              <a:gd name="T5" fmla="*/ 2147483647 h 584"/>
              <a:gd name="T6" fmla="*/ 2147483647 w 440"/>
              <a:gd name="T7" fmla="*/ 2147483647 h 584"/>
              <a:gd name="T8" fmla="*/ 2147483647 w 440"/>
              <a:gd name="T9" fmla="*/ 2147483647 h 584"/>
              <a:gd name="T10" fmla="*/ 2147483647 w 440"/>
              <a:gd name="T11" fmla="*/ 2147483647 h 584"/>
              <a:gd name="T12" fmla="*/ 2147483647 w 440"/>
              <a:gd name="T13" fmla="*/ 2147483647 h 584"/>
              <a:gd name="T14" fmla="*/ 2147483647 w 440"/>
              <a:gd name="T15" fmla="*/ 2147483647 h 584"/>
              <a:gd name="T16" fmla="*/ 0 w 44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0"/>
              <a:gd name="T28" fmla="*/ 0 h 584"/>
              <a:gd name="T29" fmla="*/ 440 w 44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0" h="584">
                <a:moveTo>
                  <a:pt x="288" y="96"/>
                </a:moveTo>
                <a:cubicBezTo>
                  <a:pt x="300" y="148"/>
                  <a:pt x="312" y="200"/>
                  <a:pt x="336" y="240"/>
                </a:cubicBezTo>
                <a:cubicBezTo>
                  <a:pt x="360" y="280"/>
                  <a:pt x="440" y="296"/>
                  <a:pt x="432" y="336"/>
                </a:cubicBezTo>
                <a:cubicBezTo>
                  <a:pt x="424" y="376"/>
                  <a:pt x="328" y="440"/>
                  <a:pt x="288" y="480"/>
                </a:cubicBezTo>
                <a:cubicBezTo>
                  <a:pt x="248" y="520"/>
                  <a:pt x="224" y="584"/>
                  <a:pt x="192" y="576"/>
                </a:cubicBezTo>
                <a:cubicBezTo>
                  <a:pt x="160" y="568"/>
                  <a:pt x="104" y="480"/>
                  <a:pt x="96" y="432"/>
                </a:cubicBezTo>
                <a:cubicBezTo>
                  <a:pt x="88" y="384"/>
                  <a:pt x="152" y="336"/>
                  <a:pt x="144" y="288"/>
                </a:cubicBezTo>
                <a:cubicBezTo>
                  <a:pt x="136" y="240"/>
                  <a:pt x="72" y="192"/>
                  <a:pt x="48" y="144"/>
                </a:cubicBezTo>
                <a:cubicBezTo>
                  <a:pt x="24" y="96"/>
                  <a:pt x="12" y="48"/>
                  <a:pt x="0" y="0"/>
                </a:cubicBezTo>
              </a:path>
            </a:pathLst>
          </a:custGeom>
          <a:noFill/>
          <a:ln w="38100" cap="flat">
            <a:solidFill>
              <a:srgbClr val="FF3300"/>
            </a:solidFill>
            <a:prstDash val="dash"/>
            <a:round/>
            <a:headEnd/>
            <a:tailEnd/>
          </a:ln>
        </p:spPr>
        <p:txBody>
          <a:bodyPr/>
          <a:lstStyle/>
          <a:p>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7302"/>
                                        </p:tgtEl>
                                        <p:attrNameLst>
                                          <p:attrName>style.visibility</p:attrName>
                                        </p:attrNameLst>
                                      </p:cBhvr>
                                      <p:to>
                                        <p:strVal val="visible"/>
                                      </p:to>
                                    </p:set>
                                    <p:animEffect transition="in" filter="wipe(left)">
                                      <p:cBhvr>
                                        <p:cTn id="7" dur="500"/>
                                        <p:tgtEl>
                                          <p:spTgt spid="97302"/>
                                        </p:tgtEl>
                                      </p:cBhvr>
                                    </p:animEffect>
                                  </p:childTnLst>
                                  <p:subTnLst>
                                    <p:set>
                                      <p:cBhvr override="childStyle">
                                        <p:cTn dur="1" fill="hold" display="0" masterRel="nextClick" afterEffect="1"/>
                                        <p:tgtEl>
                                          <p:spTgt spid="9730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7303"/>
                                        </p:tgtEl>
                                        <p:attrNameLst>
                                          <p:attrName>style.visibility</p:attrName>
                                        </p:attrNameLst>
                                      </p:cBhvr>
                                      <p:to>
                                        <p:strVal val="visible"/>
                                      </p:to>
                                    </p:set>
                                    <p:animEffect transition="in" filter="wipe(left)">
                                      <p:cBhvr>
                                        <p:cTn id="12" dur="500"/>
                                        <p:tgtEl>
                                          <p:spTgt spid="97303"/>
                                        </p:tgtEl>
                                      </p:cBhvr>
                                    </p:animEffect>
                                  </p:childTnLst>
                                  <p:subTnLst>
                                    <p:set>
                                      <p:cBhvr override="childStyle">
                                        <p:cTn dur="1" fill="hold" display="0" masterRel="nextClick" afterEffect="1"/>
                                        <p:tgtEl>
                                          <p:spTgt spid="9730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7304"/>
                                        </p:tgtEl>
                                        <p:attrNameLst>
                                          <p:attrName>style.visibility</p:attrName>
                                        </p:attrNameLst>
                                      </p:cBhvr>
                                      <p:to>
                                        <p:strVal val="visible"/>
                                      </p:to>
                                    </p:set>
                                    <p:animEffect transition="in" filter="wipe(left)">
                                      <p:cBhvr>
                                        <p:cTn id="17" dur="500"/>
                                        <p:tgtEl>
                                          <p:spTgt spid="97304"/>
                                        </p:tgtEl>
                                      </p:cBhvr>
                                    </p:animEffect>
                                  </p:childTnLst>
                                  <p:subTnLst>
                                    <p:set>
                                      <p:cBhvr override="childStyle">
                                        <p:cTn dur="1" fill="hold" display="0" masterRel="nextClick" afterEffect="1"/>
                                        <p:tgtEl>
                                          <p:spTgt spid="97304"/>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308"/>
                                        </p:tgtEl>
                                        <p:attrNameLst>
                                          <p:attrName>style.visibility</p:attrName>
                                        </p:attrNameLst>
                                      </p:cBhvr>
                                      <p:to>
                                        <p:strVal val="visible"/>
                                      </p:to>
                                    </p:set>
                                    <p:animEffect transition="in" filter="wipe(left)">
                                      <p:cBhvr>
                                        <p:cTn id="22" dur="500"/>
                                        <p:tgtEl>
                                          <p:spTgt spid="97308"/>
                                        </p:tgtEl>
                                      </p:cBhvr>
                                    </p:animEffect>
                                  </p:childTnLst>
                                  <p:subTnLst>
                                    <p:set>
                                      <p:cBhvr override="childStyle">
                                        <p:cTn dur="1" fill="hold" display="0" masterRel="nextClick" afterEffect="1"/>
                                        <p:tgtEl>
                                          <p:spTgt spid="9730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7309"/>
                                        </p:tgtEl>
                                        <p:attrNameLst>
                                          <p:attrName>style.visibility</p:attrName>
                                        </p:attrNameLst>
                                      </p:cBhvr>
                                      <p:to>
                                        <p:strVal val="visible"/>
                                      </p:to>
                                    </p:set>
                                    <p:animEffect transition="in" filter="wipe(up)">
                                      <p:cBhvr>
                                        <p:cTn id="27" dur="500"/>
                                        <p:tgtEl>
                                          <p:spTgt spid="97309"/>
                                        </p:tgtEl>
                                      </p:cBhvr>
                                    </p:animEffect>
                                  </p:childTnLst>
                                  <p:subTnLst>
                                    <p:set>
                                      <p:cBhvr override="childStyle">
                                        <p:cTn dur="1" fill="hold" display="0" masterRel="nextClick" afterEffect="1"/>
                                        <p:tgtEl>
                                          <p:spTgt spid="9730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02" grpId="0" animBg="1"/>
      <p:bldP spid="97303" grpId="0" animBg="1"/>
      <p:bldP spid="97304" grpId="0" animBg="1"/>
      <p:bldP spid="97308" grpId="0" animBg="1"/>
      <p:bldP spid="9730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2"/>
          <p:cNvGrpSpPr>
            <a:grpSpLocks/>
          </p:cNvGrpSpPr>
          <p:nvPr/>
        </p:nvGrpSpPr>
        <p:grpSpPr bwMode="auto">
          <a:xfrm>
            <a:off x="76200" y="76200"/>
            <a:ext cx="1971675" cy="1619250"/>
            <a:chOff x="48" y="48"/>
            <a:chExt cx="1242" cy="1020"/>
          </a:xfrm>
        </p:grpSpPr>
        <p:pic>
          <p:nvPicPr>
            <p:cNvPr id="49161" name="Picture 3"/>
            <p:cNvPicPr>
              <a:picLocks noChangeAspect="1" noChangeArrowheads="1"/>
            </p:cNvPicPr>
            <p:nvPr/>
          </p:nvPicPr>
          <p:blipFill>
            <a:blip r:embed="rId3"/>
            <a:srcRect/>
            <a:stretch>
              <a:fillRect/>
            </a:stretch>
          </p:blipFill>
          <p:spPr bwMode="auto">
            <a:xfrm>
              <a:off x="48" y="48"/>
              <a:ext cx="1242" cy="1020"/>
            </a:xfrm>
            <a:prstGeom prst="rect">
              <a:avLst/>
            </a:prstGeom>
            <a:noFill/>
            <a:ln w="9525">
              <a:solidFill>
                <a:srgbClr val="333399"/>
              </a:solidFill>
              <a:miter lim="800000"/>
              <a:headEnd/>
              <a:tailEnd/>
            </a:ln>
          </p:spPr>
        </p:pic>
        <p:sp>
          <p:nvSpPr>
            <p:cNvPr id="49162" name="Line 4"/>
            <p:cNvSpPr>
              <a:spLocks noChangeShapeType="1"/>
            </p:cNvSpPr>
            <p:nvPr/>
          </p:nvSpPr>
          <p:spPr bwMode="auto">
            <a:xfrm>
              <a:off x="432" y="336"/>
              <a:ext cx="336" cy="144"/>
            </a:xfrm>
            <a:prstGeom prst="line">
              <a:avLst/>
            </a:prstGeom>
            <a:noFill/>
            <a:ln w="38100">
              <a:solidFill>
                <a:srgbClr val="FF0000"/>
              </a:solidFill>
              <a:round/>
              <a:headEnd/>
              <a:tailEnd/>
            </a:ln>
          </p:spPr>
          <p:txBody>
            <a:bodyPr/>
            <a:lstStyle/>
            <a:p>
              <a:endParaRPr lang="ja-JP" altLang="en-US"/>
            </a:p>
          </p:txBody>
        </p:sp>
        <p:sp>
          <p:nvSpPr>
            <p:cNvPr id="49163" name="Line 5"/>
            <p:cNvSpPr>
              <a:spLocks noChangeShapeType="1"/>
            </p:cNvSpPr>
            <p:nvPr/>
          </p:nvSpPr>
          <p:spPr bwMode="auto">
            <a:xfrm>
              <a:off x="384" y="432"/>
              <a:ext cx="48" cy="192"/>
            </a:xfrm>
            <a:prstGeom prst="line">
              <a:avLst/>
            </a:prstGeom>
            <a:noFill/>
            <a:ln w="38100">
              <a:solidFill>
                <a:srgbClr val="FF0000"/>
              </a:solidFill>
              <a:round/>
              <a:headEnd/>
              <a:tailEnd/>
            </a:ln>
          </p:spPr>
          <p:txBody>
            <a:bodyPr/>
            <a:lstStyle/>
            <a:p>
              <a:endParaRPr lang="ja-JP" altLang="en-US"/>
            </a:p>
          </p:txBody>
        </p:sp>
        <p:sp>
          <p:nvSpPr>
            <p:cNvPr id="49164" name="AutoShape 6"/>
            <p:cNvSpPr>
              <a:spLocks noChangeArrowheads="1"/>
            </p:cNvSpPr>
            <p:nvPr/>
          </p:nvSpPr>
          <p:spPr bwMode="auto">
            <a:xfrm rot="-2598919">
              <a:off x="528" y="480"/>
              <a:ext cx="144" cy="144"/>
            </a:xfrm>
            <a:prstGeom prst="star4">
              <a:avLst>
                <a:gd name="adj" fmla="val 12500"/>
              </a:avLst>
            </a:prstGeom>
            <a:solidFill>
              <a:srgbClr val="FF0000"/>
            </a:solidFill>
            <a:ln w="9525">
              <a:solidFill>
                <a:schemeClr val="tx1"/>
              </a:solidFill>
              <a:miter lim="800000"/>
              <a:headEnd/>
              <a:tailEnd/>
            </a:ln>
          </p:spPr>
          <p:txBody>
            <a:bodyPr wrap="none" anchor="ctr"/>
            <a:lstStyle/>
            <a:p>
              <a:endParaRPr lang="ja-JP" altLang="en-US" sz="2000"/>
            </a:p>
          </p:txBody>
        </p:sp>
        <p:grpSp>
          <p:nvGrpSpPr>
            <p:cNvPr id="49165" name="Group 7"/>
            <p:cNvGrpSpPr>
              <a:grpSpLocks/>
            </p:cNvGrpSpPr>
            <p:nvPr/>
          </p:nvGrpSpPr>
          <p:grpSpPr bwMode="auto">
            <a:xfrm>
              <a:off x="336" y="96"/>
              <a:ext cx="202" cy="212"/>
              <a:chOff x="1814" y="3113"/>
              <a:chExt cx="202" cy="212"/>
            </a:xfrm>
          </p:grpSpPr>
          <p:sp>
            <p:nvSpPr>
              <p:cNvPr id="49172" name="Rectangle 8"/>
              <p:cNvSpPr>
                <a:spLocks noChangeArrowheads="1"/>
              </p:cNvSpPr>
              <p:nvPr/>
            </p:nvSpPr>
            <p:spPr bwMode="auto">
              <a:xfrm>
                <a:off x="1824" y="3120"/>
                <a:ext cx="192" cy="192"/>
              </a:xfrm>
              <a:prstGeom prst="rect">
                <a:avLst/>
              </a:prstGeom>
              <a:solidFill>
                <a:schemeClr val="bg1"/>
              </a:solidFill>
              <a:ln w="9525">
                <a:solidFill>
                  <a:srgbClr val="FF0000"/>
                </a:solidFill>
                <a:miter lim="800000"/>
                <a:headEnd/>
                <a:tailEnd/>
              </a:ln>
            </p:spPr>
            <p:txBody>
              <a:bodyPr wrap="none" anchor="ctr"/>
              <a:lstStyle/>
              <a:p>
                <a:endParaRPr lang="ja-JP" altLang="en-US" sz="2000"/>
              </a:p>
            </p:txBody>
          </p:sp>
          <p:sp>
            <p:nvSpPr>
              <p:cNvPr id="49173" name="Text Box 9"/>
              <p:cNvSpPr txBox="1">
                <a:spLocks noChangeArrowheads="1"/>
              </p:cNvSpPr>
              <p:nvPr/>
            </p:nvSpPr>
            <p:spPr bwMode="auto">
              <a:xfrm>
                <a:off x="1814" y="3113"/>
                <a:ext cx="202" cy="212"/>
              </a:xfrm>
              <a:prstGeom prst="rect">
                <a:avLst/>
              </a:prstGeom>
              <a:noFill/>
              <a:ln w="9525">
                <a:noFill/>
                <a:miter lim="800000"/>
                <a:headEnd/>
                <a:tailEnd/>
              </a:ln>
            </p:spPr>
            <p:txBody>
              <a:bodyPr>
                <a:spAutoFit/>
              </a:bodyPr>
              <a:lstStyle/>
              <a:p>
                <a:r>
                  <a:rPr lang="en-US" altLang="ja-JP" sz="1600">
                    <a:latin typeface="Comic Sans MS" pitchFamily="66" charset="0"/>
                    <a:ea typeface="HG丸ｺﾞｼｯｸM-PRO" pitchFamily="50" charset="-128"/>
                  </a:rPr>
                  <a:t>A</a:t>
                </a:r>
              </a:p>
            </p:txBody>
          </p:sp>
        </p:grpSp>
        <p:grpSp>
          <p:nvGrpSpPr>
            <p:cNvPr id="49166" name="Group 10"/>
            <p:cNvGrpSpPr>
              <a:grpSpLocks/>
            </p:cNvGrpSpPr>
            <p:nvPr/>
          </p:nvGrpSpPr>
          <p:grpSpPr bwMode="auto">
            <a:xfrm>
              <a:off x="192" y="624"/>
              <a:ext cx="202" cy="212"/>
              <a:chOff x="1814" y="3113"/>
              <a:chExt cx="202" cy="212"/>
            </a:xfrm>
          </p:grpSpPr>
          <p:sp>
            <p:nvSpPr>
              <p:cNvPr id="49170" name="Rectangle 11"/>
              <p:cNvSpPr>
                <a:spLocks noChangeArrowheads="1"/>
              </p:cNvSpPr>
              <p:nvPr/>
            </p:nvSpPr>
            <p:spPr bwMode="auto">
              <a:xfrm>
                <a:off x="1824" y="3120"/>
                <a:ext cx="192" cy="192"/>
              </a:xfrm>
              <a:prstGeom prst="rect">
                <a:avLst/>
              </a:prstGeom>
              <a:solidFill>
                <a:schemeClr val="bg1"/>
              </a:solidFill>
              <a:ln w="9525">
                <a:solidFill>
                  <a:srgbClr val="FF0000"/>
                </a:solidFill>
                <a:miter lim="800000"/>
                <a:headEnd/>
                <a:tailEnd/>
              </a:ln>
            </p:spPr>
            <p:txBody>
              <a:bodyPr wrap="none" anchor="ctr"/>
              <a:lstStyle/>
              <a:p>
                <a:endParaRPr lang="ja-JP" altLang="en-US" sz="2000"/>
              </a:p>
            </p:txBody>
          </p:sp>
          <p:sp>
            <p:nvSpPr>
              <p:cNvPr id="49171" name="Text Box 12"/>
              <p:cNvSpPr txBox="1">
                <a:spLocks noChangeArrowheads="1"/>
              </p:cNvSpPr>
              <p:nvPr/>
            </p:nvSpPr>
            <p:spPr bwMode="auto">
              <a:xfrm>
                <a:off x="1814" y="3113"/>
                <a:ext cx="202" cy="212"/>
              </a:xfrm>
              <a:prstGeom prst="rect">
                <a:avLst/>
              </a:prstGeom>
              <a:noFill/>
              <a:ln w="9525">
                <a:noFill/>
                <a:miter lim="800000"/>
                <a:headEnd/>
                <a:tailEnd/>
              </a:ln>
            </p:spPr>
            <p:txBody>
              <a:bodyPr>
                <a:spAutoFit/>
              </a:bodyPr>
              <a:lstStyle/>
              <a:p>
                <a:r>
                  <a:rPr lang="en-US" altLang="ja-JP" sz="1600">
                    <a:latin typeface="Comic Sans MS" pitchFamily="66" charset="0"/>
                    <a:ea typeface="HG丸ｺﾞｼｯｸM-PRO" pitchFamily="50" charset="-128"/>
                  </a:rPr>
                  <a:t>B</a:t>
                </a:r>
              </a:p>
            </p:txBody>
          </p:sp>
        </p:grpSp>
        <p:grpSp>
          <p:nvGrpSpPr>
            <p:cNvPr id="49167" name="Group 13"/>
            <p:cNvGrpSpPr>
              <a:grpSpLocks/>
            </p:cNvGrpSpPr>
            <p:nvPr/>
          </p:nvGrpSpPr>
          <p:grpSpPr bwMode="auto">
            <a:xfrm>
              <a:off x="720" y="528"/>
              <a:ext cx="202" cy="212"/>
              <a:chOff x="1814" y="3113"/>
              <a:chExt cx="202" cy="212"/>
            </a:xfrm>
          </p:grpSpPr>
          <p:sp>
            <p:nvSpPr>
              <p:cNvPr id="49168" name="Rectangle 14"/>
              <p:cNvSpPr>
                <a:spLocks noChangeArrowheads="1"/>
              </p:cNvSpPr>
              <p:nvPr/>
            </p:nvSpPr>
            <p:spPr bwMode="auto">
              <a:xfrm>
                <a:off x="1824" y="3120"/>
                <a:ext cx="192" cy="192"/>
              </a:xfrm>
              <a:prstGeom prst="rect">
                <a:avLst/>
              </a:prstGeom>
              <a:solidFill>
                <a:schemeClr val="bg1"/>
              </a:solidFill>
              <a:ln w="9525">
                <a:solidFill>
                  <a:srgbClr val="FF0000"/>
                </a:solidFill>
                <a:miter lim="800000"/>
                <a:headEnd/>
                <a:tailEnd/>
              </a:ln>
            </p:spPr>
            <p:txBody>
              <a:bodyPr wrap="none" anchor="ctr"/>
              <a:lstStyle/>
              <a:p>
                <a:endParaRPr lang="ja-JP" altLang="en-US" sz="2000"/>
              </a:p>
            </p:txBody>
          </p:sp>
          <p:sp>
            <p:nvSpPr>
              <p:cNvPr id="49169" name="Text Box 15"/>
              <p:cNvSpPr txBox="1">
                <a:spLocks noChangeArrowheads="1"/>
              </p:cNvSpPr>
              <p:nvPr/>
            </p:nvSpPr>
            <p:spPr bwMode="auto">
              <a:xfrm>
                <a:off x="1814" y="3113"/>
                <a:ext cx="202" cy="212"/>
              </a:xfrm>
              <a:prstGeom prst="rect">
                <a:avLst/>
              </a:prstGeom>
              <a:noFill/>
              <a:ln w="9525">
                <a:noFill/>
                <a:miter lim="800000"/>
                <a:headEnd/>
                <a:tailEnd/>
              </a:ln>
            </p:spPr>
            <p:txBody>
              <a:bodyPr>
                <a:spAutoFit/>
              </a:bodyPr>
              <a:lstStyle/>
              <a:p>
                <a:r>
                  <a:rPr lang="en-US" altLang="ja-JP" sz="1600">
                    <a:latin typeface="Comic Sans MS" pitchFamily="66" charset="0"/>
                    <a:ea typeface="HG丸ｺﾞｼｯｸM-PRO" pitchFamily="50" charset="-128"/>
                  </a:rPr>
                  <a:t>C</a:t>
                </a:r>
              </a:p>
            </p:txBody>
          </p:sp>
        </p:grpSp>
      </p:grpSp>
      <p:grpSp>
        <p:nvGrpSpPr>
          <p:cNvPr id="49154" name="Group 16"/>
          <p:cNvGrpSpPr>
            <a:grpSpLocks/>
          </p:cNvGrpSpPr>
          <p:nvPr/>
        </p:nvGrpSpPr>
        <p:grpSpPr bwMode="auto">
          <a:xfrm>
            <a:off x="8402638" y="0"/>
            <a:ext cx="741362" cy="503238"/>
            <a:chOff x="0" y="0"/>
            <a:chExt cx="467" cy="317"/>
          </a:xfrm>
        </p:grpSpPr>
        <p:sp>
          <p:nvSpPr>
            <p:cNvPr id="49159" name="Text Box 17"/>
            <p:cNvSpPr txBox="1">
              <a:spLocks noChangeArrowheads="1"/>
            </p:cNvSpPr>
            <p:nvPr/>
          </p:nvSpPr>
          <p:spPr bwMode="auto">
            <a:xfrm>
              <a:off x="0" y="29"/>
              <a:ext cx="467" cy="288"/>
            </a:xfrm>
            <a:prstGeom prst="rect">
              <a:avLst/>
            </a:prstGeom>
            <a:noFill/>
            <a:ln w="9525">
              <a:noFill/>
              <a:miter lim="800000"/>
              <a:headEnd/>
              <a:tailEnd/>
            </a:ln>
          </p:spPr>
          <p:txBody>
            <a:bodyPr wrap="none">
              <a:spAutoFit/>
            </a:bodyPr>
            <a:lstStyle/>
            <a:p>
              <a:r>
                <a:rPr lang="en-US" altLang="ja-JP" sz="2400">
                  <a:solidFill>
                    <a:srgbClr val="FFFF00"/>
                  </a:solidFill>
                  <a:latin typeface="Comic Sans MS" pitchFamily="66" charset="0"/>
                </a:rPr>
                <a:t>737</a:t>
              </a:r>
            </a:p>
          </p:txBody>
        </p:sp>
        <p:sp>
          <p:nvSpPr>
            <p:cNvPr id="49160" name="Rectangle 18"/>
            <p:cNvSpPr>
              <a:spLocks noChangeArrowheads="1"/>
            </p:cNvSpPr>
            <p:nvPr/>
          </p:nvSpPr>
          <p:spPr bwMode="auto">
            <a:xfrm>
              <a:off x="10" y="0"/>
              <a:ext cx="432" cy="288"/>
            </a:xfrm>
            <a:prstGeom prst="rect">
              <a:avLst/>
            </a:prstGeom>
            <a:noFill/>
            <a:ln w="12700">
              <a:solidFill>
                <a:srgbClr val="FFFF00"/>
              </a:solidFill>
              <a:miter lim="800000"/>
              <a:headEnd/>
              <a:tailEnd/>
            </a:ln>
          </p:spPr>
          <p:txBody>
            <a:bodyPr wrap="none" anchor="ctr"/>
            <a:lstStyle/>
            <a:p>
              <a:endParaRPr lang="ja-JP" altLang="en-US" sz="2000"/>
            </a:p>
          </p:txBody>
        </p:sp>
      </p:grpSp>
      <p:grpSp>
        <p:nvGrpSpPr>
          <p:cNvPr id="49155" name="Group 19"/>
          <p:cNvGrpSpPr>
            <a:grpSpLocks/>
          </p:cNvGrpSpPr>
          <p:nvPr/>
        </p:nvGrpSpPr>
        <p:grpSpPr bwMode="auto">
          <a:xfrm>
            <a:off x="152400" y="1905000"/>
            <a:ext cx="8905875" cy="3111500"/>
            <a:chOff x="96" y="1392"/>
            <a:chExt cx="5610" cy="1890"/>
          </a:xfrm>
        </p:grpSpPr>
        <p:pic>
          <p:nvPicPr>
            <p:cNvPr id="49157" name="Picture 20"/>
            <p:cNvPicPr>
              <a:picLocks noChangeAspect="1" noChangeArrowheads="1"/>
            </p:cNvPicPr>
            <p:nvPr/>
          </p:nvPicPr>
          <p:blipFill>
            <a:blip r:embed="rId4"/>
            <a:srcRect/>
            <a:stretch>
              <a:fillRect/>
            </a:stretch>
          </p:blipFill>
          <p:spPr bwMode="auto">
            <a:xfrm>
              <a:off x="96" y="1392"/>
              <a:ext cx="5568" cy="1755"/>
            </a:xfrm>
            <a:prstGeom prst="rect">
              <a:avLst/>
            </a:prstGeom>
            <a:solidFill>
              <a:schemeClr val="bg1"/>
            </a:solidFill>
            <a:ln w="9525">
              <a:solidFill>
                <a:srgbClr val="333399"/>
              </a:solidFill>
              <a:miter lim="800000"/>
              <a:headEnd/>
              <a:tailEnd/>
            </a:ln>
          </p:spPr>
        </p:pic>
        <p:sp>
          <p:nvSpPr>
            <p:cNvPr id="49158" name="Text Box 21"/>
            <p:cNvSpPr txBox="1">
              <a:spLocks noChangeArrowheads="1"/>
            </p:cNvSpPr>
            <p:nvPr/>
          </p:nvSpPr>
          <p:spPr bwMode="auto">
            <a:xfrm>
              <a:off x="3024" y="3072"/>
              <a:ext cx="2682" cy="210"/>
            </a:xfrm>
            <a:prstGeom prst="rect">
              <a:avLst/>
            </a:prstGeom>
            <a:solidFill>
              <a:schemeClr val="bg1"/>
            </a:solidFill>
            <a:ln w="9525">
              <a:solidFill>
                <a:srgbClr val="333399"/>
              </a:solidFill>
              <a:miter lim="800000"/>
              <a:headEnd/>
              <a:tailEnd/>
            </a:ln>
          </p:spPr>
          <p:txBody>
            <a:bodyPr wrap="none">
              <a:spAutoFit/>
            </a:bodyPr>
            <a:lstStyle/>
            <a:p>
              <a:r>
                <a:rPr lang="ja-JP" altLang="en-US" sz="1600">
                  <a:latin typeface="Comic Sans MS" pitchFamily="66" charset="0"/>
                  <a:ea typeface="HG丸ｺﾞｼｯｸM-PRO" pitchFamily="50" charset="-128"/>
                </a:rPr>
                <a:t>高柳地区の自然堤防－旧河道地形の模式断面</a:t>
              </a:r>
            </a:p>
          </p:txBody>
        </p:sp>
      </p:grpSp>
      <p:sp>
        <p:nvSpPr>
          <p:cNvPr id="49156" name="Text Box 22"/>
          <p:cNvSpPr txBox="1">
            <a:spLocks noChangeArrowheads="1"/>
          </p:cNvSpPr>
          <p:nvPr/>
        </p:nvSpPr>
        <p:spPr bwMode="auto">
          <a:xfrm>
            <a:off x="152400" y="5486400"/>
            <a:ext cx="9034463" cy="366713"/>
          </a:xfrm>
          <a:prstGeom prst="rect">
            <a:avLst/>
          </a:prstGeom>
          <a:noFill/>
          <a:ln w="9525">
            <a:noFill/>
            <a:miter lim="800000"/>
            <a:headEnd/>
            <a:tailEnd/>
          </a:ln>
        </p:spPr>
        <p:txBody>
          <a:bodyPr wrap="none">
            <a:spAutoFit/>
          </a:bodyPr>
          <a:lstStyle/>
          <a:p>
            <a:r>
              <a:rPr lang="ja-JP" altLang="en-US">
                <a:latin typeface="Comic Sans MS" pitchFamily="66" charset="0"/>
                <a:ea typeface="HG丸ｺﾞｼｯｸM-PRO" pitchFamily="50" charset="-128"/>
              </a:rPr>
              <a:t>自然堤防－旧河道地形（洪水堆積物）が約</a:t>
            </a:r>
            <a:r>
              <a:rPr lang="en-US" altLang="ja-JP">
                <a:latin typeface="Comic Sans MS" pitchFamily="66" charset="0"/>
                <a:ea typeface="HG丸ｺﾞｼｯｸM-PRO" pitchFamily="50" charset="-128"/>
              </a:rPr>
              <a:t>1,500yrBP</a:t>
            </a:r>
            <a:r>
              <a:rPr lang="ja-JP" altLang="en-US">
                <a:latin typeface="Comic Sans MS" pitchFamily="66" charset="0"/>
                <a:ea typeface="HG丸ｺﾞｼｯｸM-PRO" pitchFamily="50" charset="-128"/>
              </a:rPr>
              <a:t>前後に極めて短期間に形成された</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3"/>
          <a:srcRect/>
          <a:stretch>
            <a:fillRect/>
          </a:stretch>
        </p:blipFill>
        <p:spPr bwMode="auto">
          <a:xfrm>
            <a:off x="152400" y="2994025"/>
            <a:ext cx="8839200" cy="3109913"/>
          </a:xfrm>
          <a:prstGeom prst="rect">
            <a:avLst/>
          </a:prstGeom>
          <a:solidFill>
            <a:schemeClr val="bg1"/>
          </a:solidFill>
          <a:ln w="9525">
            <a:solidFill>
              <a:srgbClr val="666699"/>
            </a:solidFill>
            <a:miter lim="800000"/>
            <a:headEnd/>
            <a:tailEnd/>
          </a:ln>
        </p:spPr>
      </p:pic>
      <p:pic>
        <p:nvPicPr>
          <p:cNvPr id="51202" name="Picture 3"/>
          <p:cNvPicPr>
            <a:picLocks noChangeAspect="1" noChangeArrowheads="1"/>
          </p:cNvPicPr>
          <p:nvPr/>
        </p:nvPicPr>
        <p:blipFill>
          <a:blip r:embed="rId4"/>
          <a:srcRect/>
          <a:stretch>
            <a:fillRect/>
          </a:stretch>
        </p:blipFill>
        <p:spPr bwMode="auto">
          <a:xfrm>
            <a:off x="6096000" y="152400"/>
            <a:ext cx="2895600" cy="2579688"/>
          </a:xfrm>
          <a:prstGeom prst="rect">
            <a:avLst/>
          </a:prstGeom>
          <a:solidFill>
            <a:schemeClr val="bg1"/>
          </a:solidFill>
          <a:ln w="9525">
            <a:solidFill>
              <a:srgbClr val="666699"/>
            </a:solidFill>
            <a:miter lim="800000"/>
            <a:headEnd/>
            <a:tailEnd/>
          </a:ln>
        </p:spPr>
      </p:pic>
      <p:sp>
        <p:nvSpPr>
          <p:cNvPr id="51203" name="Rectangle 4"/>
          <p:cNvSpPr>
            <a:spLocks noChangeArrowheads="1"/>
          </p:cNvSpPr>
          <p:nvPr/>
        </p:nvSpPr>
        <p:spPr bwMode="auto">
          <a:xfrm>
            <a:off x="0" y="0"/>
            <a:ext cx="5791200" cy="581025"/>
          </a:xfrm>
          <a:prstGeom prst="rect">
            <a:avLst/>
          </a:prstGeom>
          <a:noFill/>
          <a:ln w="9525">
            <a:noFill/>
            <a:miter lim="800000"/>
            <a:headEnd/>
            <a:tailEnd/>
          </a:ln>
        </p:spPr>
        <p:txBody>
          <a:bodyPr>
            <a:spAutoFit/>
          </a:bodyPr>
          <a:lstStyle/>
          <a:p>
            <a:r>
              <a:rPr lang="ja-JP" altLang="en-US" sz="1600">
                <a:latin typeface="Comic Sans MS" pitchFamily="66" charset="0"/>
                <a:ea typeface="HG丸ｺﾞｼｯｸM-PRO" pitchFamily="50" charset="-128"/>
              </a:rPr>
              <a:t>ボーリングコアと既存のボーリング資料等から自然堤防地形を横断する断面図を作成した。</a:t>
            </a:r>
          </a:p>
        </p:txBody>
      </p:sp>
      <p:sp>
        <p:nvSpPr>
          <p:cNvPr id="51204" name="Line 5"/>
          <p:cNvSpPr>
            <a:spLocks noChangeShapeType="1"/>
          </p:cNvSpPr>
          <p:nvPr/>
        </p:nvSpPr>
        <p:spPr bwMode="auto">
          <a:xfrm rot="1208178" flipV="1">
            <a:off x="8458200" y="1752600"/>
            <a:ext cx="1588" cy="304800"/>
          </a:xfrm>
          <a:prstGeom prst="line">
            <a:avLst/>
          </a:prstGeom>
          <a:noFill/>
          <a:ln w="38100">
            <a:solidFill>
              <a:srgbClr val="FF3300"/>
            </a:solidFill>
            <a:round/>
            <a:headEnd/>
            <a:tailEnd/>
          </a:ln>
        </p:spPr>
        <p:txBody>
          <a:bodyPr/>
          <a:lstStyle/>
          <a:p>
            <a:endParaRPr lang="ja-JP" altLang="en-US"/>
          </a:p>
        </p:txBody>
      </p:sp>
      <p:sp>
        <p:nvSpPr>
          <p:cNvPr id="51205" name="Text Box 6"/>
          <p:cNvSpPr txBox="1">
            <a:spLocks noChangeArrowheads="1"/>
          </p:cNvSpPr>
          <p:nvPr/>
        </p:nvSpPr>
        <p:spPr bwMode="auto">
          <a:xfrm>
            <a:off x="6172200" y="2362200"/>
            <a:ext cx="996950" cy="336550"/>
          </a:xfrm>
          <a:prstGeom prst="rect">
            <a:avLst/>
          </a:prstGeom>
          <a:solidFill>
            <a:schemeClr val="bg1"/>
          </a:solidFill>
          <a:ln w="9525">
            <a:noFill/>
            <a:miter lim="800000"/>
            <a:headEnd/>
            <a:tailEnd/>
          </a:ln>
        </p:spPr>
        <p:txBody>
          <a:bodyPr wrap="none">
            <a:spAutoFit/>
          </a:bodyPr>
          <a:lstStyle/>
          <a:p>
            <a:r>
              <a:rPr lang="ja-JP" altLang="en-US" sz="1600">
                <a:latin typeface="Comic Sans MS" pitchFamily="66" charset="0"/>
                <a:ea typeface="HG丸ｺﾞｼｯｸM-PRO" pitchFamily="50" charset="-128"/>
              </a:rPr>
              <a:t>断面位置</a:t>
            </a:r>
          </a:p>
        </p:txBody>
      </p:sp>
      <p:sp>
        <p:nvSpPr>
          <p:cNvPr id="51206" name="Text Box 7"/>
          <p:cNvSpPr txBox="1">
            <a:spLocks noChangeArrowheads="1"/>
          </p:cNvSpPr>
          <p:nvPr/>
        </p:nvSpPr>
        <p:spPr bwMode="auto">
          <a:xfrm>
            <a:off x="304800" y="685800"/>
            <a:ext cx="5730875" cy="2047875"/>
          </a:xfrm>
          <a:prstGeom prst="rect">
            <a:avLst/>
          </a:prstGeom>
          <a:noFill/>
          <a:ln w="9525">
            <a:noFill/>
            <a:miter lim="800000"/>
            <a:headEnd/>
            <a:tailEnd/>
          </a:ln>
        </p:spPr>
        <p:txBody>
          <a:bodyPr>
            <a:spAutoFit/>
          </a:bodyPr>
          <a:lstStyle/>
          <a:p>
            <a:r>
              <a:rPr lang="ja-JP" altLang="en-US" sz="1600">
                <a:latin typeface="Comic Sans MS" pitchFamily="66" charset="0"/>
                <a:ea typeface="HG丸ｺﾞｼｯｸM-PRO" pitchFamily="50" charset="-128"/>
              </a:rPr>
              <a:t>ボーリング調査で認められた，自然堤防下位の泥炭質粘土層は断面におけるほかの地点でも確認でき，自然堤防の下位には連続して後背湿地堆積物が存在し，それは自然堤防形成直前の地表と考えられる。ここでは，自然堤防を形成した旧河道の放棄年代が得られていないが，これまでの事例から自然堤防直下の</a:t>
            </a:r>
            <a:r>
              <a:rPr lang="en-US" altLang="ja-JP" sz="1600" baseline="30000">
                <a:latin typeface="Comic Sans MS" pitchFamily="66" charset="0"/>
                <a:ea typeface="HG丸ｺﾞｼｯｸM-PRO" pitchFamily="50" charset="-128"/>
              </a:rPr>
              <a:t>14</a:t>
            </a:r>
            <a:r>
              <a:rPr lang="en-US" altLang="ja-JP" sz="1600">
                <a:latin typeface="Comic Sans MS" pitchFamily="66" charset="0"/>
                <a:ea typeface="HG丸ｺﾞｼｯｸM-PRO" pitchFamily="50" charset="-128"/>
              </a:rPr>
              <a:t>C</a:t>
            </a:r>
            <a:r>
              <a:rPr lang="ja-JP" altLang="en-US" sz="1600">
                <a:latin typeface="Comic Sans MS" pitchFamily="66" charset="0"/>
                <a:ea typeface="HG丸ｺﾞｼｯｸM-PRO" pitchFamily="50" charset="-128"/>
              </a:rPr>
              <a:t>年代から自然堤防の形成時期を推定できると考えられる。出花ではおよそ</a:t>
            </a:r>
            <a:r>
              <a:rPr lang="en-US" altLang="ja-JP" sz="1600">
                <a:latin typeface="Comic Sans MS" pitchFamily="66" charset="0"/>
                <a:ea typeface="HG丸ｺﾞｼｯｸM-PRO" pitchFamily="50" charset="-128"/>
              </a:rPr>
              <a:t>1,500yrBP</a:t>
            </a:r>
            <a:r>
              <a:rPr lang="ja-JP" altLang="en-US" sz="1600">
                <a:latin typeface="Comic Sans MS" pitchFamily="66" charset="0"/>
                <a:ea typeface="HG丸ｺﾞｼｯｸM-PRO" pitchFamily="50" charset="-128"/>
              </a:rPr>
              <a:t>に後背湿地上に自然堤防が形成されたと考えられる。</a:t>
            </a:r>
          </a:p>
        </p:txBody>
      </p:sp>
      <p:sp>
        <p:nvSpPr>
          <p:cNvPr id="51207" name="Text Box 8"/>
          <p:cNvSpPr txBox="1">
            <a:spLocks noChangeArrowheads="1"/>
          </p:cNvSpPr>
          <p:nvPr/>
        </p:nvSpPr>
        <p:spPr bwMode="auto">
          <a:xfrm>
            <a:off x="1736725" y="6032500"/>
            <a:ext cx="7407275" cy="825500"/>
          </a:xfrm>
          <a:prstGeom prst="rect">
            <a:avLst/>
          </a:prstGeom>
          <a:noFill/>
          <a:ln w="9525">
            <a:noFill/>
            <a:miter lim="800000"/>
            <a:headEnd/>
            <a:tailEnd/>
          </a:ln>
        </p:spPr>
        <p:txBody>
          <a:bodyPr>
            <a:spAutoFit/>
          </a:bodyPr>
          <a:lstStyle/>
          <a:p>
            <a:r>
              <a:rPr lang="ja-JP" altLang="en-US" sz="1600">
                <a:latin typeface="Comic Sans MS" pitchFamily="66" charset="0"/>
                <a:ea typeface="HG丸ｺﾞｼｯｸM-PRO" pitchFamily="50" charset="-128"/>
              </a:rPr>
              <a:t>後背湿地堆積物の下位には，河成砂と思われる細粒砂，貝殻を含む細粒砂が堆積している。貝殻からは</a:t>
            </a:r>
            <a:r>
              <a:rPr lang="en-US" altLang="ja-JP" sz="1600">
                <a:latin typeface="Comic Sans MS" pitchFamily="66" charset="0"/>
                <a:ea typeface="HG丸ｺﾞｼｯｸM-PRO" pitchFamily="50" charset="-128"/>
              </a:rPr>
              <a:t>3,210yrBP</a:t>
            </a:r>
            <a:r>
              <a:rPr lang="ja-JP" altLang="en-US" sz="1600">
                <a:latin typeface="Comic Sans MS" pitchFamily="66" charset="0"/>
                <a:ea typeface="HG丸ｺﾞｼｯｸM-PRO" pitchFamily="50" charset="-128"/>
              </a:rPr>
              <a:t>の</a:t>
            </a:r>
            <a:r>
              <a:rPr lang="en-US" altLang="ja-JP" sz="1600" baseline="30000">
                <a:latin typeface="Comic Sans MS" pitchFamily="66" charset="0"/>
                <a:ea typeface="HG丸ｺﾞｼｯｸM-PRO" pitchFamily="50" charset="-128"/>
              </a:rPr>
              <a:t>14</a:t>
            </a:r>
            <a:r>
              <a:rPr lang="en-US" altLang="ja-JP" sz="1600">
                <a:latin typeface="Comic Sans MS" pitchFamily="66" charset="0"/>
                <a:ea typeface="HG丸ｺﾞｼｯｸM-PRO" pitchFamily="50" charset="-128"/>
              </a:rPr>
              <a:t>C</a:t>
            </a:r>
            <a:r>
              <a:rPr lang="ja-JP" altLang="en-US" sz="1600">
                <a:latin typeface="Comic Sans MS" pitchFamily="66" charset="0"/>
                <a:ea typeface="HG丸ｺﾞｼｯｸM-PRO" pitchFamily="50" charset="-128"/>
              </a:rPr>
              <a:t>年代が得られている。この海成層はかつて広がっていた潟湖の堆積物とかんがえられます。</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noChangeArrowheads="1"/>
          </p:cNvPicPr>
          <p:nvPr/>
        </p:nvPicPr>
        <p:blipFill>
          <a:blip r:embed="rId3"/>
          <a:srcRect/>
          <a:stretch>
            <a:fillRect/>
          </a:stretch>
        </p:blipFill>
        <p:spPr bwMode="auto">
          <a:xfrm>
            <a:off x="-180975" y="-138113"/>
            <a:ext cx="9324975" cy="71120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p:cNvPicPr>
            <a:picLocks noChangeAspect="1" noChangeArrowheads="1"/>
          </p:cNvPicPr>
          <p:nvPr/>
        </p:nvPicPr>
        <p:blipFill>
          <a:blip r:embed="rId3"/>
          <a:srcRect/>
          <a:stretch>
            <a:fillRect/>
          </a:stretch>
        </p:blipFill>
        <p:spPr bwMode="auto">
          <a:xfrm>
            <a:off x="152400" y="152400"/>
            <a:ext cx="7924800" cy="2597150"/>
          </a:xfrm>
          <a:prstGeom prst="rect">
            <a:avLst/>
          </a:prstGeom>
          <a:solidFill>
            <a:schemeClr val="bg1"/>
          </a:solidFill>
          <a:ln w="9525">
            <a:solidFill>
              <a:srgbClr val="666699"/>
            </a:solidFill>
            <a:miter lim="800000"/>
            <a:headEnd/>
            <a:tailEnd/>
          </a:ln>
        </p:spPr>
      </p:pic>
      <p:pic>
        <p:nvPicPr>
          <p:cNvPr id="53250" name="Picture 3"/>
          <p:cNvPicPr>
            <a:picLocks noChangeAspect="1" noChangeArrowheads="1"/>
          </p:cNvPicPr>
          <p:nvPr/>
        </p:nvPicPr>
        <p:blipFill>
          <a:blip r:embed="rId4"/>
          <a:srcRect/>
          <a:stretch>
            <a:fillRect/>
          </a:stretch>
        </p:blipFill>
        <p:spPr bwMode="auto">
          <a:xfrm>
            <a:off x="7696200" y="2057400"/>
            <a:ext cx="1311275" cy="2162175"/>
          </a:xfrm>
          <a:prstGeom prst="rect">
            <a:avLst/>
          </a:prstGeom>
          <a:solidFill>
            <a:schemeClr val="bg1"/>
          </a:solidFill>
          <a:ln w="9525">
            <a:solidFill>
              <a:srgbClr val="666699"/>
            </a:solidFill>
            <a:miter lim="800000"/>
            <a:headEnd/>
            <a:tailEnd/>
          </a:ln>
        </p:spPr>
      </p:pic>
      <p:sp>
        <p:nvSpPr>
          <p:cNvPr id="53251" name="Text Box 4"/>
          <p:cNvSpPr txBox="1">
            <a:spLocks noChangeArrowheads="1"/>
          </p:cNvSpPr>
          <p:nvPr/>
        </p:nvSpPr>
        <p:spPr bwMode="auto">
          <a:xfrm>
            <a:off x="136525" y="201613"/>
            <a:ext cx="184150" cy="336550"/>
          </a:xfrm>
          <a:prstGeom prst="rect">
            <a:avLst/>
          </a:prstGeom>
          <a:noFill/>
          <a:ln w="9525">
            <a:noFill/>
            <a:miter lim="800000"/>
            <a:headEnd/>
            <a:tailEnd/>
          </a:ln>
        </p:spPr>
        <p:txBody>
          <a:bodyPr wrap="none">
            <a:spAutoFit/>
          </a:bodyPr>
          <a:lstStyle/>
          <a:p>
            <a:endParaRPr lang="ja-JP" altLang="en-US" sz="1600">
              <a:latin typeface="Comic Sans MS" pitchFamily="66" charset="0"/>
              <a:ea typeface="HG丸ｺﾞｼｯｸM-PRO" pitchFamily="50" charset="-128"/>
            </a:endParaRPr>
          </a:p>
        </p:txBody>
      </p:sp>
      <p:pic>
        <p:nvPicPr>
          <p:cNvPr id="53252" name="Picture 5"/>
          <p:cNvPicPr>
            <a:picLocks noChangeAspect="1" noChangeArrowheads="1"/>
          </p:cNvPicPr>
          <p:nvPr/>
        </p:nvPicPr>
        <p:blipFill>
          <a:blip r:embed="rId5"/>
          <a:srcRect/>
          <a:stretch>
            <a:fillRect/>
          </a:stretch>
        </p:blipFill>
        <p:spPr bwMode="auto">
          <a:xfrm>
            <a:off x="152400" y="2895600"/>
            <a:ext cx="7239000" cy="2443163"/>
          </a:xfrm>
          <a:prstGeom prst="rect">
            <a:avLst/>
          </a:prstGeom>
          <a:solidFill>
            <a:schemeClr val="bg1"/>
          </a:solidFill>
          <a:ln w="9525">
            <a:solidFill>
              <a:srgbClr val="666699"/>
            </a:solidFill>
            <a:miter lim="800000"/>
            <a:headEnd/>
            <a:tailEnd/>
          </a:ln>
        </p:spPr>
      </p:pic>
      <p:pic>
        <p:nvPicPr>
          <p:cNvPr id="53253" name="Picture 6"/>
          <p:cNvPicPr>
            <a:picLocks noChangeAspect="1" noChangeArrowheads="1"/>
          </p:cNvPicPr>
          <p:nvPr/>
        </p:nvPicPr>
        <p:blipFill>
          <a:blip r:embed="rId6"/>
          <a:srcRect/>
          <a:stretch>
            <a:fillRect/>
          </a:stretch>
        </p:blipFill>
        <p:spPr bwMode="auto">
          <a:xfrm>
            <a:off x="6248400" y="4343400"/>
            <a:ext cx="2819400" cy="2514600"/>
          </a:xfrm>
          <a:prstGeom prst="rect">
            <a:avLst/>
          </a:prstGeom>
          <a:solidFill>
            <a:schemeClr val="bg1"/>
          </a:solidFill>
          <a:ln w="9525">
            <a:solidFill>
              <a:srgbClr val="666699"/>
            </a:solidFill>
            <a:miter lim="800000"/>
            <a:headEnd/>
            <a:tailEnd/>
          </a:ln>
        </p:spPr>
      </p:pic>
      <p:sp>
        <p:nvSpPr>
          <p:cNvPr id="53254" name="Line 7"/>
          <p:cNvSpPr>
            <a:spLocks noChangeShapeType="1"/>
          </p:cNvSpPr>
          <p:nvPr/>
        </p:nvSpPr>
        <p:spPr bwMode="auto">
          <a:xfrm rot="19291265" flipH="1">
            <a:off x="7959725" y="5381625"/>
            <a:ext cx="28575" cy="331788"/>
          </a:xfrm>
          <a:prstGeom prst="line">
            <a:avLst/>
          </a:prstGeom>
          <a:noFill/>
          <a:ln w="38100">
            <a:solidFill>
              <a:srgbClr val="FF3300"/>
            </a:solidFill>
            <a:round/>
            <a:headEnd/>
            <a:tailEnd/>
          </a:ln>
        </p:spPr>
        <p:txBody>
          <a:bodyPr/>
          <a:lstStyle/>
          <a:p>
            <a:endParaRPr lang="ja-JP" altLang="en-US"/>
          </a:p>
        </p:txBody>
      </p:sp>
      <p:sp>
        <p:nvSpPr>
          <p:cNvPr id="53255" name="Line 8"/>
          <p:cNvSpPr>
            <a:spLocks noChangeShapeType="1"/>
          </p:cNvSpPr>
          <p:nvPr/>
        </p:nvSpPr>
        <p:spPr bwMode="auto">
          <a:xfrm>
            <a:off x="7999413" y="4572000"/>
            <a:ext cx="1587" cy="304800"/>
          </a:xfrm>
          <a:prstGeom prst="line">
            <a:avLst/>
          </a:prstGeom>
          <a:noFill/>
          <a:ln w="38100">
            <a:solidFill>
              <a:srgbClr val="FF3300"/>
            </a:solidFill>
            <a:round/>
            <a:headEnd/>
            <a:tailEnd/>
          </a:ln>
        </p:spPr>
        <p:txBody>
          <a:bodyPr/>
          <a:lstStyle/>
          <a:p>
            <a:endParaRPr lang="ja-JP" altLang="en-US"/>
          </a:p>
        </p:txBody>
      </p:sp>
      <p:sp>
        <p:nvSpPr>
          <p:cNvPr id="53256" name="Text Box 9"/>
          <p:cNvSpPr txBox="1">
            <a:spLocks noChangeArrowheads="1"/>
          </p:cNvSpPr>
          <p:nvPr/>
        </p:nvSpPr>
        <p:spPr bwMode="auto">
          <a:xfrm>
            <a:off x="6323013" y="6423025"/>
            <a:ext cx="996950" cy="336550"/>
          </a:xfrm>
          <a:prstGeom prst="rect">
            <a:avLst/>
          </a:prstGeom>
          <a:solidFill>
            <a:schemeClr val="bg1"/>
          </a:solidFill>
          <a:ln w="9525">
            <a:noFill/>
            <a:miter lim="800000"/>
            <a:headEnd/>
            <a:tailEnd/>
          </a:ln>
        </p:spPr>
        <p:txBody>
          <a:bodyPr wrap="none">
            <a:spAutoFit/>
          </a:bodyPr>
          <a:lstStyle/>
          <a:p>
            <a:r>
              <a:rPr lang="ja-JP" altLang="en-US" sz="1600">
                <a:latin typeface="Comic Sans MS" pitchFamily="66" charset="0"/>
                <a:ea typeface="HG丸ｺﾞｼｯｸM-PRO" pitchFamily="50" charset="-128"/>
              </a:rPr>
              <a:t>断面位置</a:t>
            </a:r>
          </a:p>
        </p:txBody>
      </p:sp>
      <p:sp>
        <p:nvSpPr>
          <p:cNvPr id="53257" name="Text Box 10"/>
          <p:cNvSpPr txBox="1">
            <a:spLocks noChangeArrowheads="1"/>
          </p:cNvSpPr>
          <p:nvPr/>
        </p:nvSpPr>
        <p:spPr bwMode="auto">
          <a:xfrm>
            <a:off x="0" y="5299075"/>
            <a:ext cx="6111875" cy="1558925"/>
          </a:xfrm>
          <a:prstGeom prst="rect">
            <a:avLst/>
          </a:prstGeom>
          <a:noFill/>
          <a:ln w="9525">
            <a:noFill/>
            <a:miter lim="800000"/>
            <a:headEnd/>
            <a:tailEnd/>
          </a:ln>
        </p:spPr>
        <p:txBody>
          <a:bodyPr>
            <a:spAutoFit/>
          </a:bodyPr>
          <a:lstStyle/>
          <a:p>
            <a:r>
              <a:rPr lang="ja-JP" altLang="en-US" sz="1600">
                <a:latin typeface="Comic Sans MS" pitchFamily="66" charset="0"/>
                <a:ea typeface="HG丸ｺﾞｼｯｸM-PRO" pitchFamily="50" charset="-128"/>
              </a:rPr>
              <a:t>山王および高橋においても自然堤防直下に広がる後背湿地堆積物の連続性が確認できる。そして後背湿地上に自然堤防が形成されたのは，山王ではおよそ</a:t>
            </a:r>
            <a:r>
              <a:rPr lang="en-US" altLang="ja-JP" sz="1600">
                <a:latin typeface="Comic Sans MS" pitchFamily="66" charset="0"/>
                <a:ea typeface="HG丸ｺﾞｼｯｸM-PRO" pitchFamily="50" charset="-128"/>
              </a:rPr>
              <a:t>2,400yrBP</a:t>
            </a:r>
            <a:r>
              <a:rPr lang="ja-JP" altLang="en-US" sz="1600">
                <a:latin typeface="Comic Sans MS" pitchFamily="66" charset="0"/>
                <a:ea typeface="HG丸ｺﾞｼｯｸM-PRO" pitchFamily="50" charset="-128"/>
              </a:rPr>
              <a:t>，高橋ではおよそ</a:t>
            </a:r>
            <a:r>
              <a:rPr lang="en-US" altLang="ja-JP" sz="1600">
                <a:latin typeface="Comic Sans MS" pitchFamily="66" charset="0"/>
                <a:ea typeface="HG丸ｺﾞｼｯｸM-PRO" pitchFamily="50" charset="-128"/>
              </a:rPr>
              <a:t>900yrBP</a:t>
            </a:r>
            <a:r>
              <a:rPr lang="ja-JP" altLang="en-US" sz="1600">
                <a:latin typeface="Comic Sans MS" pitchFamily="66" charset="0"/>
                <a:ea typeface="HG丸ｺﾞｼｯｸM-PRO" pitchFamily="50" charset="-128"/>
              </a:rPr>
              <a:t>と考えられる。また，後背湿地の下位には出花と同様に河成砂，貝殻を含む細粒砂層が確認できる。山王では貝殻から</a:t>
            </a:r>
            <a:r>
              <a:rPr lang="en-US" altLang="ja-JP" sz="1600">
                <a:latin typeface="Comic Sans MS" pitchFamily="66" charset="0"/>
                <a:ea typeface="HG丸ｺﾞｼｯｸM-PRO" pitchFamily="50" charset="-128"/>
              </a:rPr>
              <a:t>3,880yrBP</a:t>
            </a:r>
            <a:r>
              <a:rPr lang="ja-JP" altLang="en-US" sz="1600">
                <a:latin typeface="Comic Sans MS" pitchFamily="66" charset="0"/>
                <a:ea typeface="HG丸ｺﾞｼｯｸM-PRO" pitchFamily="50" charset="-128"/>
              </a:rPr>
              <a:t>の</a:t>
            </a:r>
            <a:r>
              <a:rPr lang="en-US" altLang="ja-JP" sz="1600" baseline="30000">
                <a:latin typeface="Comic Sans MS" pitchFamily="66" charset="0"/>
                <a:ea typeface="HG丸ｺﾞｼｯｸM-PRO" pitchFamily="50" charset="-128"/>
              </a:rPr>
              <a:t>14</a:t>
            </a:r>
            <a:r>
              <a:rPr lang="en-US" altLang="ja-JP" sz="1600">
                <a:latin typeface="Comic Sans MS" pitchFamily="66" charset="0"/>
                <a:ea typeface="HG丸ｺﾞｼｯｸM-PRO" pitchFamily="50" charset="-128"/>
              </a:rPr>
              <a:t>C</a:t>
            </a:r>
            <a:r>
              <a:rPr lang="ja-JP" altLang="en-US" sz="1600">
                <a:latin typeface="Comic Sans MS" pitchFamily="66" charset="0"/>
                <a:ea typeface="HG丸ｺﾞｼｯｸM-PRO" pitchFamily="50" charset="-128"/>
              </a:rPr>
              <a:t>年代を得ている。</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7" name="Group 2"/>
          <p:cNvGrpSpPr>
            <a:grpSpLocks/>
          </p:cNvGrpSpPr>
          <p:nvPr/>
        </p:nvGrpSpPr>
        <p:grpSpPr bwMode="auto">
          <a:xfrm>
            <a:off x="533400" y="685800"/>
            <a:ext cx="8067675" cy="5581650"/>
            <a:chOff x="336" y="288"/>
            <a:chExt cx="5082" cy="3516"/>
          </a:xfrm>
        </p:grpSpPr>
        <p:pic>
          <p:nvPicPr>
            <p:cNvPr id="55334" name="Picture 3"/>
            <p:cNvPicPr>
              <a:picLocks noChangeAspect="1" noChangeArrowheads="1"/>
            </p:cNvPicPr>
            <p:nvPr/>
          </p:nvPicPr>
          <p:blipFill>
            <a:blip r:embed="rId3"/>
            <a:srcRect/>
            <a:stretch>
              <a:fillRect/>
            </a:stretch>
          </p:blipFill>
          <p:spPr bwMode="auto">
            <a:xfrm>
              <a:off x="336" y="288"/>
              <a:ext cx="5082" cy="3516"/>
            </a:xfrm>
            <a:prstGeom prst="rect">
              <a:avLst/>
            </a:prstGeom>
            <a:solidFill>
              <a:schemeClr val="bg1"/>
            </a:solidFill>
            <a:ln w="9525">
              <a:solidFill>
                <a:srgbClr val="333399"/>
              </a:solidFill>
              <a:miter lim="800000"/>
              <a:headEnd/>
              <a:tailEnd/>
            </a:ln>
          </p:spPr>
        </p:pic>
        <p:pic>
          <p:nvPicPr>
            <p:cNvPr id="55335" name="Picture 4"/>
            <p:cNvPicPr>
              <a:picLocks noChangeAspect="1" noChangeArrowheads="1"/>
            </p:cNvPicPr>
            <p:nvPr/>
          </p:nvPicPr>
          <p:blipFill>
            <a:blip r:embed="rId4"/>
            <a:srcRect/>
            <a:stretch>
              <a:fillRect/>
            </a:stretch>
          </p:blipFill>
          <p:spPr bwMode="auto">
            <a:xfrm>
              <a:off x="336" y="336"/>
              <a:ext cx="318" cy="678"/>
            </a:xfrm>
            <a:prstGeom prst="rect">
              <a:avLst/>
            </a:prstGeom>
            <a:noFill/>
            <a:ln w="9525">
              <a:noFill/>
              <a:miter lim="800000"/>
              <a:headEnd/>
              <a:tailEnd/>
            </a:ln>
          </p:spPr>
        </p:pic>
        <p:grpSp>
          <p:nvGrpSpPr>
            <p:cNvPr id="55336" name="Group 5"/>
            <p:cNvGrpSpPr>
              <a:grpSpLocks/>
            </p:cNvGrpSpPr>
            <p:nvPr/>
          </p:nvGrpSpPr>
          <p:grpSpPr bwMode="auto">
            <a:xfrm>
              <a:off x="3600" y="3504"/>
              <a:ext cx="1130" cy="276"/>
              <a:chOff x="3696" y="3648"/>
              <a:chExt cx="1130" cy="276"/>
            </a:xfrm>
          </p:grpSpPr>
          <p:pic>
            <p:nvPicPr>
              <p:cNvPr id="55338" name="Picture 6"/>
              <p:cNvPicPr>
                <a:picLocks noChangeAspect="1" noChangeArrowheads="1"/>
              </p:cNvPicPr>
              <p:nvPr/>
            </p:nvPicPr>
            <p:blipFill>
              <a:blip r:embed="rId5"/>
              <a:srcRect/>
              <a:stretch>
                <a:fillRect/>
              </a:stretch>
            </p:blipFill>
            <p:spPr bwMode="auto">
              <a:xfrm>
                <a:off x="3792" y="3840"/>
                <a:ext cx="762" cy="84"/>
              </a:xfrm>
              <a:prstGeom prst="rect">
                <a:avLst/>
              </a:prstGeom>
              <a:noFill/>
              <a:ln w="9525">
                <a:noFill/>
                <a:miter lim="800000"/>
                <a:headEnd/>
                <a:tailEnd/>
              </a:ln>
            </p:spPr>
          </p:pic>
          <p:sp>
            <p:nvSpPr>
              <p:cNvPr id="55339" name="Text Box 7"/>
              <p:cNvSpPr txBox="1">
                <a:spLocks noChangeArrowheads="1"/>
              </p:cNvSpPr>
              <p:nvPr/>
            </p:nvSpPr>
            <p:spPr bwMode="auto">
              <a:xfrm>
                <a:off x="3696" y="3648"/>
                <a:ext cx="194" cy="212"/>
              </a:xfrm>
              <a:prstGeom prst="rect">
                <a:avLst/>
              </a:prstGeom>
              <a:noFill/>
              <a:ln w="9525">
                <a:noFill/>
                <a:miter lim="800000"/>
                <a:headEnd/>
                <a:tailEnd/>
              </a:ln>
            </p:spPr>
            <p:txBody>
              <a:bodyPr wrap="none">
                <a:spAutoFit/>
              </a:bodyPr>
              <a:lstStyle/>
              <a:p>
                <a:r>
                  <a:rPr lang="en-US" altLang="ja-JP" sz="1600">
                    <a:latin typeface="Comic Sans MS" pitchFamily="66" charset="0"/>
                    <a:ea typeface="HG丸ｺﾞｼｯｸM-PRO" pitchFamily="50" charset="-128"/>
                  </a:rPr>
                  <a:t>0</a:t>
                </a:r>
              </a:p>
            </p:txBody>
          </p:sp>
          <p:sp>
            <p:nvSpPr>
              <p:cNvPr id="55340" name="Text Box 8"/>
              <p:cNvSpPr txBox="1">
                <a:spLocks noChangeArrowheads="1"/>
              </p:cNvSpPr>
              <p:nvPr/>
            </p:nvSpPr>
            <p:spPr bwMode="auto">
              <a:xfrm>
                <a:off x="4464" y="3648"/>
                <a:ext cx="362" cy="212"/>
              </a:xfrm>
              <a:prstGeom prst="rect">
                <a:avLst/>
              </a:prstGeom>
              <a:noFill/>
              <a:ln w="9525">
                <a:noFill/>
                <a:miter lim="800000"/>
                <a:headEnd/>
                <a:tailEnd/>
              </a:ln>
            </p:spPr>
            <p:txBody>
              <a:bodyPr wrap="none">
                <a:spAutoFit/>
              </a:bodyPr>
              <a:lstStyle/>
              <a:p>
                <a:r>
                  <a:rPr lang="en-US" altLang="ja-JP" sz="1600">
                    <a:latin typeface="Comic Sans MS" pitchFamily="66" charset="0"/>
                    <a:ea typeface="HG丸ｺﾞｼｯｸM-PRO" pitchFamily="50" charset="-128"/>
                  </a:rPr>
                  <a:t>2km</a:t>
                </a:r>
              </a:p>
            </p:txBody>
          </p:sp>
        </p:grpSp>
        <p:sp>
          <p:nvSpPr>
            <p:cNvPr id="55337" name="Text Box 9"/>
            <p:cNvSpPr txBox="1">
              <a:spLocks noChangeArrowheads="1"/>
            </p:cNvSpPr>
            <p:nvPr/>
          </p:nvSpPr>
          <p:spPr bwMode="auto">
            <a:xfrm>
              <a:off x="3696" y="384"/>
              <a:ext cx="1652" cy="212"/>
            </a:xfrm>
            <a:prstGeom prst="rect">
              <a:avLst/>
            </a:prstGeom>
            <a:noFill/>
            <a:ln w="9525">
              <a:noFill/>
              <a:miter lim="800000"/>
              <a:headEnd/>
              <a:tailEnd/>
            </a:ln>
          </p:spPr>
          <p:txBody>
            <a:bodyPr wrap="none">
              <a:spAutoFit/>
            </a:bodyPr>
            <a:lstStyle/>
            <a:p>
              <a:r>
                <a:rPr lang="ja-JP" altLang="en-US" sz="1600">
                  <a:latin typeface="Comic Sans MS" pitchFamily="66" charset="0"/>
                  <a:ea typeface="HG丸ｺﾞｼｯｸM-PRO" pitchFamily="50" charset="-128"/>
                </a:rPr>
                <a:t>七北田川流域の地形分類図</a:t>
              </a:r>
            </a:p>
          </p:txBody>
        </p:sp>
      </p:grpSp>
      <p:grpSp>
        <p:nvGrpSpPr>
          <p:cNvPr id="55298" name="Group 10"/>
          <p:cNvGrpSpPr>
            <a:grpSpLocks/>
          </p:cNvGrpSpPr>
          <p:nvPr/>
        </p:nvGrpSpPr>
        <p:grpSpPr bwMode="auto">
          <a:xfrm>
            <a:off x="7556500" y="4419600"/>
            <a:ext cx="1587500" cy="1981200"/>
            <a:chOff x="4732" y="2640"/>
            <a:chExt cx="1076" cy="1344"/>
          </a:xfrm>
        </p:grpSpPr>
        <p:sp>
          <p:nvSpPr>
            <p:cNvPr id="55326" name="Rectangle 11"/>
            <p:cNvSpPr>
              <a:spLocks noChangeArrowheads="1"/>
            </p:cNvSpPr>
            <p:nvPr/>
          </p:nvSpPr>
          <p:spPr bwMode="auto">
            <a:xfrm>
              <a:off x="4732" y="2640"/>
              <a:ext cx="1028" cy="1344"/>
            </a:xfrm>
            <a:prstGeom prst="rect">
              <a:avLst/>
            </a:prstGeom>
            <a:solidFill>
              <a:schemeClr val="bg1"/>
            </a:solidFill>
            <a:ln w="9525">
              <a:solidFill>
                <a:schemeClr val="tx1"/>
              </a:solidFill>
              <a:miter lim="800000"/>
              <a:headEnd/>
              <a:tailEnd/>
            </a:ln>
          </p:spPr>
          <p:txBody>
            <a:bodyPr wrap="none" anchor="ctr"/>
            <a:lstStyle/>
            <a:p>
              <a:pPr algn="ctr"/>
              <a:endParaRPr lang="ja-JP" altLang="en-US" sz="1600">
                <a:latin typeface="Comic Sans MS" pitchFamily="66" charset="0"/>
                <a:ea typeface="HG丸ｺﾞｼｯｸM-PRO" pitchFamily="50" charset="-128"/>
              </a:endParaRPr>
            </a:p>
          </p:txBody>
        </p:sp>
        <p:pic>
          <p:nvPicPr>
            <p:cNvPr id="55327" name="Picture 12"/>
            <p:cNvPicPr>
              <a:picLocks noChangeAspect="1" noChangeArrowheads="1"/>
            </p:cNvPicPr>
            <p:nvPr/>
          </p:nvPicPr>
          <p:blipFill>
            <a:blip r:embed="rId6"/>
            <a:srcRect/>
            <a:stretch>
              <a:fillRect/>
            </a:stretch>
          </p:blipFill>
          <p:spPr bwMode="auto">
            <a:xfrm>
              <a:off x="4780" y="2736"/>
              <a:ext cx="386" cy="1194"/>
            </a:xfrm>
            <a:prstGeom prst="rect">
              <a:avLst/>
            </a:prstGeom>
            <a:noFill/>
            <a:ln w="9525">
              <a:noFill/>
              <a:miter lim="800000"/>
              <a:headEnd/>
              <a:tailEnd/>
            </a:ln>
          </p:spPr>
        </p:pic>
        <p:sp>
          <p:nvSpPr>
            <p:cNvPr id="55328" name="Text Box 13"/>
            <p:cNvSpPr txBox="1">
              <a:spLocks noChangeArrowheads="1"/>
            </p:cNvSpPr>
            <p:nvPr/>
          </p:nvSpPr>
          <p:spPr bwMode="auto">
            <a:xfrm>
              <a:off x="5128" y="2688"/>
              <a:ext cx="607" cy="207"/>
            </a:xfrm>
            <a:prstGeom prst="rect">
              <a:avLst/>
            </a:prstGeom>
            <a:noFill/>
            <a:ln w="9525">
              <a:noFill/>
              <a:miter lim="800000"/>
              <a:headEnd/>
              <a:tailEnd/>
            </a:ln>
          </p:spPr>
          <p:txBody>
            <a:bodyPr wrap="none">
              <a:spAutoFit/>
            </a:bodyPr>
            <a:lstStyle/>
            <a:p>
              <a:r>
                <a:rPr lang="ja-JP" altLang="en-US" sz="1400">
                  <a:latin typeface="Comic Sans MS" pitchFamily="66" charset="0"/>
                  <a:ea typeface="HG丸ｺﾞｼｯｸM-PRO" pitchFamily="50" charset="-128"/>
                </a:rPr>
                <a:t>自然堤防</a:t>
              </a:r>
            </a:p>
          </p:txBody>
        </p:sp>
        <p:sp>
          <p:nvSpPr>
            <p:cNvPr id="55329" name="Text Box 14"/>
            <p:cNvSpPr txBox="1">
              <a:spLocks noChangeArrowheads="1"/>
            </p:cNvSpPr>
            <p:nvPr/>
          </p:nvSpPr>
          <p:spPr bwMode="auto">
            <a:xfrm>
              <a:off x="5128" y="2928"/>
              <a:ext cx="486" cy="206"/>
            </a:xfrm>
            <a:prstGeom prst="rect">
              <a:avLst/>
            </a:prstGeom>
            <a:noFill/>
            <a:ln w="9525">
              <a:noFill/>
              <a:miter lim="800000"/>
              <a:headEnd/>
              <a:tailEnd/>
            </a:ln>
          </p:spPr>
          <p:txBody>
            <a:bodyPr wrap="none">
              <a:spAutoFit/>
            </a:bodyPr>
            <a:lstStyle/>
            <a:p>
              <a:r>
                <a:rPr lang="ja-JP" altLang="en-US" sz="1400">
                  <a:latin typeface="Comic Sans MS" pitchFamily="66" charset="0"/>
                  <a:ea typeface="HG丸ｺﾞｼｯｸM-PRO" pitchFamily="50" charset="-128"/>
                </a:rPr>
                <a:t>浜堤列</a:t>
              </a:r>
            </a:p>
          </p:txBody>
        </p:sp>
        <p:sp>
          <p:nvSpPr>
            <p:cNvPr id="55330" name="Text Box 15"/>
            <p:cNvSpPr txBox="1">
              <a:spLocks noChangeArrowheads="1"/>
            </p:cNvSpPr>
            <p:nvPr/>
          </p:nvSpPr>
          <p:spPr bwMode="auto">
            <a:xfrm>
              <a:off x="5128" y="3129"/>
              <a:ext cx="661" cy="207"/>
            </a:xfrm>
            <a:prstGeom prst="rect">
              <a:avLst/>
            </a:prstGeom>
            <a:noFill/>
            <a:ln w="9525">
              <a:noFill/>
              <a:miter lim="800000"/>
              <a:headEnd/>
              <a:tailEnd/>
            </a:ln>
          </p:spPr>
          <p:txBody>
            <a:bodyPr wrap="none">
              <a:spAutoFit/>
            </a:bodyPr>
            <a:lstStyle/>
            <a:p>
              <a:r>
                <a:rPr lang="ja-JP" altLang="en-US" sz="1400">
                  <a:latin typeface="Comic Sans MS" pitchFamily="66" charset="0"/>
                  <a:ea typeface="HG丸ｺﾞｼｯｸM-PRO" pitchFamily="50" charset="-128"/>
                </a:rPr>
                <a:t>後背湿地</a:t>
              </a:r>
              <a:r>
                <a:rPr lang="en-US" altLang="ja-JP" sz="1400">
                  <a:latin typeface="Comic Sans MS" pitchFamily="66" charset="0"/>
                  <a:ea typeface="HG丸ｺﾞｼｯｸM-PRO" pitchFamily="50" charset="-128"/>
                </a:rPr>
                <a:t>1</a:t>
              </a:r>
            </a:p>
          </p:txBody>
        </p:sp>
        <p:sp>
          <p:nvSpPr>
            <p:cNvPr id="55331" name="Text Box 16"/>
            <p:cNvSpPr txBox="1">
              <a:spLocks noChangeArrowheads="1"/>
            </p:cNvSpPr>
            <p:nvPr/>
          </p:nvSpPr>
          <p:spPr bwMode="auto">
            <a:xfrm>
              <a:off x="5128" y="3321"/>
              <a:ext cx="680" cy="206"/>
            </a:xfrm>
            <a:prstGeom prst="rect">
              <a:avLst/>
            </a:prstGeom>
            <a:noFill/>
            <a:ln w="9525">
              <a:noFill/>
              <a:miter lim="800000"/>
              <a:headEnd/>
              <a:tailEnd/>
            </a:ln>
          </p:spPr>
          <p:txBody>
            <a:bodyPr wrap="none">
              <a:spAutoFit/>
            </a:bodyPr>
            <a:lstStyle/>
            <a:p>
              <a:r>
                <a:rPr lang="ja-JP" altLang="en-US" sz="1400">
                  <a:latin typeface="Comic Sans MS" pitchFamily="66" charset="0"/>
                  <a:ea typeface="HG丸ｺﾞｼｯｸM-PRO" pitchFamily="50" charset="-128"/>
                </a:rPr>
                <a:t>後背湿地</a:t>
              </a:r>
              <a:r>
                <a:rPr lang="en-US" altLang="ja-JP" sz="1400">
                  <a:latin typeface="Comic Sans MS" pitchFamily="66" charset="0"/>
                  <a:ea typeface="HG丸ｺﾞｼｯｸM-PRO" pitchFamily="50" charset="-128"/>
                </a:rPr>
                <a:t>2</a:t>
              </a:r>
            </a:p>
          </p:txBody>
        </p:sp>
        <p:sp>
          <p:nvSpPr>
            <p:cNvPr id="55332" name="Text Box 17"/>
            <p:cNvSpPr txBox="1">
              <a:spLocks noChangeArrowheads="1"/>
            </p:cNvSpPr>
            <p:nvPr/>
          </p:nvSpPr>
          <p:spPr bwMode="auto">
            <a:xfrm>
              <a:off x="5128" y="3552"/>
              <a:ext cx="487" cy="207"/>
            </a:xfrm>
            <a:prstGeom prst="rect">
              <a:avLst/>
            </a:prstGeom>
            <a:noFill/>
            <a:ln w="9525">
              <a:noFill/>
              <a:miter lim="800000"/>
              <a:headEnd/>
              <a:tailEnd/>
            </a:ln>
          </p:spPr>
          <p:txBody>
            <a:bodyPr wrap="none">
              <a:spAutoFit/>
            </a:bodyPr>
            <a:lstStyle/>
            <a:p>
              <a:r>
                <a:rPr lang="ja-JP" altLang="en-US" sz="1400">
                  <a:latin typeface="Comic Sans MS" pitchFamily="66" charset="0"/>
                  <a:ea typeface="HG丸ｺﾞｼｯｸM-PRO" pitchFamily="50" charset="-128"/>
                </a:rPr>
                <a:t>旧河道</a:t>
              </a:r>
            </a:p>
          </p:txBody>
        </p:sp>
        <p:sp>
          <p:nvSpPr>
            <p:cNvPr id="55333" name="Text Box 18"/>
            <p:cNvSpPr txBox="1">
              <a:spLocks noChangeArrowheads="1"/>
            </p:cNvSpPr>
            <p:nvPr/>
          </p:nvSpPr>
          <p:spPr bwMode="auto">
            <a:xfrm>
              <a:off x="5128" y="3744"/>
              <a:ext cx="487" cy="207"/>
            </a:xfrm>
            <a:prstGeom prst="rect">
              <a:avLst/>
            </a:prstGeom>
            <a:noFill/>
            <a:ln w="9525">
              <a:noFill/>
              <a:miter lim="800000"/>
              <a:headEnd/>
              <a:tailEnd/>
            </a:ln>
          </p:spPr>
          <p:txBody>
            <a:bodyPr wrap="none">
              <a:spAutoFit/>
            </a:bodyPr>
            <a:lstStyle/>
            <a:p>
              <a:r>
                <a:rPr lang="ja-JP" altLang="en-US" sz="1400">
                  <a:latin typeface="Comic Sans MS" pitchFamily="66" charset="0"/>
                  <a:ea typeface="HG丸ｺﾞｼｯｸM-PRO" pitchFamily="50" charset="-128"/>
                </a:rPr>
                <a:t>丘陵地</a:t>
              </a:r>
            </a:p>
          </p:txBody>
        </p:sp>
      </p:grpSp>
      <p:grpSp>
        <p:nvGrpSpPr>
          <p:cNvPr id="55299" name="Group 19"/>
          <p:cNvGrpSpPr>
            <a:grpSpLocks/>
          </p:cNvGrpSpPr>
          <p:nvPr/>
        </p:nvGrpSpPr>
        <p:grpSpPr bwMode="auto">
          <a:xfrm>
            <a:off x="0" y="6354763"/>
            <a:ext cx="741363" cy="503237"/>
            <a:chOff x="0" y="0"/>
            <a:chExt cx="467" cy="317"/>
          </a:xfrm>
        </p:grpSpPr>
        <p:sp>
          <p:nvSpPr>
            <p:cNvPr id="55324" name="Text Box 20"/>
            <p:cNvSpPr txBox="1">
              <a:spLocks noChangeArrowheads="1"/>
            </p:cNvSpPr>
            <p:nvPr/>
          </p:nvSpPr>
          <p:spPr bwMode="auto">
            <a:xfrm>
              <a:off x="0" y="29"/>
              <a:ext cx="467" cy="288"/>
            </a:xfrm>
            <a:prstGeom prst="rect">
              <a:avLst/>
            </a:prstGeom>
            <a:noFill/>
            <a:ln w="9525">
              <a:noFill/>
              <a:miter lim="800000"/>
              <a:headEnd/>
              <a:tailEnd/>
            </a:ln>
          </p:spPr>
          <p:txBody>
            <a:bodyPr wrap="none">
              <a:spAutoFit/>
            </a:bodyPr>
            <a:lstStyle/>
            <a:p>
              <a:r>
                <a:rPr lang="en-US" altLang="ja-JP" sz="2400">
                  <a:solidFill>
                    <a:srgbClr val="FFFF00"/>
                  </a:solidFill>
                  <a:latin typeface="Comic Sans MS" pitchFamily="66" charset="0"/>
                </a:rPr>
                <a:t>737</a:t>
              </a:r>
            </a:p>
          </p:txBody>
        </p:sp>
        <p:sp>
          <p:nvSpPr>
            <p:cNvPr id="55325" name="Rectangle 21"/>
            <p:cNvSpPr>
              <a:spLocks noChangeArrowheads="1"/>
            </p:cNvSpPr>
            <p:nvPr/>
          </p:nvSpPr>
          <p:spPr bwMode="auto">
            <a:xfrm>
              <a:off x="10" y="0"/>
              <a:ext cx="432" cy="288"/>
            </a:xfrm>
            <a:prstGeom prst="rect">
              <a:avLst/>
            </a:prstGeom>
            <a:noFill/>
            <a:ln w="12700">
              <a:solidFill>
                <a:srgbClr val="FFFF00"/>
              </a:solidFill>
              <a:miter lim="800000"/>
              <a:headEnd/>
              <a:tailEnd/>
            </a:ln>
          </p:spPr>
          <p:txBody>
            <a:bodyPr wrap="none" anchor="ctr"/>
            <a:lstStyle/>
            <a:p>
              <a:endParaRPr lang="ja-JP" altLang="en-US" sz="2000"/>
            </a:p>
          </p:txBody>
        </p:sp>
      </p:grpSp>
      <p:sp>
        <p:nvSpPr>
          <p:cNvPr id="55300" name="Text Box 22"/>
          <p:cNvSpPr txBox="1">
            <a:spLocks noChangeArrowheads="1"/>
          </p:cNvSpPr>
          <p:nvPr/>
        </p:nvSpPr>
        <p:spPr bwMode="auto">
          <a:xfrm>
            <a:off x="0" y="19050"/>
            <a:ext cx="8991600" cy="641350"/>
          </a:xfrm>
          <a:prstGeom prst="rect">
            <a:avLst/>
          </a:prstGeom>
          <a:noFill/>
          <a:ln w="9525">
            <a:noFill/>
            <a:miter lim="800000"/>
            <a:headEnd/>
            <a:tailEnd/>
          </a:ln>
        </p:spPr>
        <p:txBody>
          <a:bodyPr>
            <a:spAutoFit/>
          </a:bodyPr>
          <a:lstStyle/>
          <a:p>
            <a:r>
              <a:rPr lang="ja-JP" altLang="en-US">
                <a:latin typeface="Comic Sans MS" pitchFamily="66" charset="0"/>
                <a:ea typeface="HG丸ｺﾞｼｯｸM-PRO" pitchFamily="50" charset="-128"/>
              </a:rPr>
              <a:t>自然堤防地形の形成年代：自然堤防直下の後背湿地堆積物の</a:t>
            </a:r>
            <a:r>
              <a:rPr lang="en-US" altLang="ja-JP" baseline="30000">
                <a:latin typeface="Comic Sans MS" pitchFamily="66" charset="0"/>
                <a:ea typeface="HG丸ｺﾞｼｯｸM-PRO" pitchFamily="50" charset="-128"/>
              </a:rPr>
              <a:t>14</a:t>
            </a:r>
            <a:r>
              <a:rPr lang="en-US" altLang="ja-JP">
                <a:latin typeface="Comic Sans MS" pitchFamily="66" charset="0"/>
                <a:ea typeface="HG丸ｺﾞｼｯｸM-PRO" pitchFamily="50" charset="-128"/>
              </a:rPr>
              <a:t>C</a:t>
            </a:r>
            <a:r>
              <a:rPr lang="ja-JP" altLang="en-US">
                <a:latin typeface="Comic Sans MS" pitchFamily="66" charset="0"/>
                <a:ea typeface="HG丸ｺﾞｼｯｸM-PRO" pitchFamily="50" charset="-128"/>
              </a:rPr>
              <a:t>年代から自然堤防地形　　　　　　　　　　　　の形成時期を推定した。</a:t>
            </a:r>
          </a:p>
        </p:txBody>
      </p:sp>
      <p:grpSp>
        <p:nvGrpSpPr>
          <p:cNvPr id="6" name="Group 23"/>
          <p:cNvGrpSpPr>
            <a:grpSpLocks/>
          </p:cNvGrpSpPr>
          <p:nvPr/>
        </p:nvGrpSpPr>
        <p:grpSpPr bwMode="auto">
          <a:xfrm>
            <a:off x="1371600" y="914400"/>
            <a:ext cx="3365500" cy="1219200"/>
            <a:chOff x="864" y="432"/>
            <a:chExt cx="2120" cy="768"/>
          </a:xfrm>
        </p:grpSpPr>
        <p:sp>
          <p:nvSpPr>
            <p:cNvPr id="55321" name="Freeform 24"/>
            <p:cNvSpPr>
              <a:spLocks/>
            </p:cNvSpPr>
            <p:nvPr/>
          </p:nvSpPr>
          <p:spPr bwMode="auto">
            <a:xfrm>
              <a:off x="2112" y="944"/>
              <a:ext cx="872" cy="256"/>
            </a:xfrm>
            <a:custGeom>
              <a:avLst/>
              <a:gdLst>
                <a:gd name="T0" fmla="*/ 0 w 872"/>
                <a:gd name="T1" fmla="*/ 16 h 256"/>
                <a:gd name="T2" fmla="*/ 48 w 872"/>
                <a:gd name="T3" fmla="*/ 16 h 256"/>
                <a:gd name="T4" fmla="*/ 288 w 872"/>
                <a:gd name="T5" fmla="*/ 16 h 256"/>
                <a:gd name="T6" fmla="*/ 624 w 872"/>
                <a:gd name="T7" fmla="*/ 16 h 256"/>
                <a:gd name="T8" fmla="*/ 816 w 872"/>
                <a:gd name="T9" fmla="*/ 112 h 256"/>
                <a:gd name="T10" fmla="*/ 816 w 872"/>
                <a:gd name="T11" fmla="*/ 208 h 256"/>
                <a:gd name="T12" fmla="*/ 480 w 872"/>
                <a:gd name="T13" fmla="*/ 208 h 256"/>
                <a:gd name="T14" fmla="*/ 288 w 872"/>
                <a:gd name="T15" fmla="*/ 208 h 256"/>
                <a:gd name="T16" fmla="*/ 192 w 872"/>
                <a:gd name="T17" fmla="*/ 256 h 256"/>
                <a:gd name="T18" fmla="*/ 48 w 872"/>
                <a:gd name="T19" fmla="*/ 208 h 2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2"/>
                <a:gd name="T31" fmla="*/ 0 h 256"/>
                <a:gd name="T32" fmla="*/ 872 w 872"/>
                <a:gd name="T33" fmla="*/ 256 h 2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2" h="256">
                  <a:moveTo>
                    <a:pt x="0" y="16"/>
                  </a:moveTo>
                  <a:cubicBezTo>
                    <a:pt x="0" y="16"/>
                    <a:pt x="0" y="16"/>
                    <a:pt x="48" y="16"/>
                  </a:cubicBezTo>
                  <a:cubicBezTo>
                    <a:pt x="96" y="16"/>
                    <a:pt x="192" y="16"/>
                    <a:pt x="288" y="16"/>
                  </a:cubicBezTo>
                  <a:cubicBezTo>
                    <a:pt x="384" y="16"/>
                    <a:pt x="536" y="0"/>
                    <a:pt x="624" y="16"/>
                  </a:cubicBezTo>
                  <a:cubicBezTo>
                    <a:pt x="712" y="32"/>
                    <a:pt x="784" y="80"/>
                    <a:pt x="816" y="112"/>
                  </a:cubicBezTo>
                  <a:cubicBezTo>
                    <a:pt x="848" y="144"/>
                    <a:pt x="872" y="192"/>
                    <a:pt x="816" y="208"/>
                  </a:cubicBezTo>
                  <a:cubicBezTo>
                    <a:pt x="760" y="224"/>
                    <a:pt x="568" y="208"/>
                    <a:pt x="480" y="208"/>
                  </a:cubicBezTo>
                  <a:cubicBezTo>
                    <a:pt x="392" y="208"/>
                    <a:pt x="336" y="200"/>
                    <a:pt x="288" y="208"/>
                  </a:cubicBezTo>
                  <a:cubicBezTo>
                    <a:pt x="240" y="216"/>
                    <a:pt x="232" y="256"/>
                    <a:pt x="192" y="256"/>
                  </a:cubicBezTo>
                  <a:cubicBezTo>
                    <a:pt x="152" y="256"/>
                    <a:pt x="100" y="232"/>
                    <a:pt x="48" y="208"/>
                  </a:cubicBezTo>
                </a:path>
              </a:pathLst>
            </a:custGeom>
            <a:noFill/>
            <a:ln w="38100" cap="flat">
              <a:solidFill>
                <a:srgbClr val="FF3300"/>
              </a:solidFill>
              <a:prstDash val="dash"/>
              <a:round/>
              <a:headEnd/>
              <a:tailEnd/>
            </a:ln>
          </p:spPr>
          <p:txBody>
            <a:bodyPr/>
            <a:lstStyle/>
            <a:p>
              <a:endParaRPr lang="ja-JP" altLang="en-US"/>
            </a:p>
          </p:txBody>
        </p:sp>
        <p:sp>
          <p:nvSpPr>
            <p:cNvPr id="55322" name="Rectangle 25"/>
            <p:cNvSpPr>
              <a:spLocks noChangeArrowheads="1"/>
            </p:cNvSpPr>
            <p:nvPr/>
          </p:nvSpPr>
          <p:spPr bwMode="auto">
            <a:xfrm>
              <a:off x="864" y="432"/>
              <a:ext cx="1318" cy="212"/>
            </a:xfrm>
            <a:prstGeom prst="rect">
              <a:avLst/>
            </a:prstGeom>
            <a:solidFill>
              <a:schemeClr val="bg1"/>
            </a:solidFill>
            <a:ln w="9525">
              <a:noFill/>
              <a:miter lim="800000"/>
              <a:headEnd/>
              <a:tailEnd/>
            </a:ln>
          </p:spPr>
          <p:txBody>
            <a:bodyPr wrap="none">
              <a:spAutoFit/>
            </a:bodyPr>
            <a:lstStyle/>
            <a:p>
              <a:r>
                <a:rPr lang="ja-JP" altLang="en-US" sz="1600">
                  <a:latin typeface="Comic Sans MS" pitchFamily="66" charset="0"/>
                  <a:ea typeface="HG丸ｺﾞｼｯｸM-PRO" pitchFamily="50" charset="-128"/>
                </a:rPr>
                <a:t>山王 </a:t>
              </a:r>
              <a:r>
                <a:rPr lang="en-US" altLang="ja-JP" sz="1600">
                  <a:latin typeface="Comic Sans MS" pitchFamily="66" charset="0"/>
                  <a:ea typeface="HG丸ｺﾞｼｯｸM-PRO" pitchFamily="50" charset="-128"/>
                </a:rPr>
                <a:t>2,390±90yrBP</a:t>
              </a:r>
            </a:p>
          </p:txBody>
        </p:sp>
        <p:sp>
          <p:nvSpPr>
            <p:cNvPr id="55323" name="Freeform 26"/>
            <p:cNvSpPr>
              <a:spLocks/>
            </p:cNvSpPr>
            <p:nvPr/>
          </p:nvSpPr>
          <p:spPr bwMode="auto">
            <a:xfrm>
              <a:off x="912" y="624"/>
              <a:ext cx="1392" cy="336"/>
            </a:xfrm>
            <a:custGeom>
              <a:avLst/>
              <a:gdLst>
                <a:gd name="T0" fmla="*/ 1392 w 1392"/>
                <a:gd name="T1" fmla="*/ 336 h 336"/>
                <a:gd name="T2" fmla="*/ 1152 w 1392"/>
                <a:gd name="T3" fmla="*/ 0 h 336"/>
                <a:gd name="T4" fmla="*/ 0 w 1392"/>
                <a:gd name="T5" fmla="*/ 0 h 336"/>
                <a:gd name="T6" fmla="*/ 0 60000 65536"/>
                <a:gd name="T7" fmla="*/ 0 60000 65536"/>
                <a:gd name="T8" fmla="*/ 0 60000 65536"/>
                <a:gd name="T9" fmla="*/ 0 w 1392"/>
                <a:gd name="T10" fmla="*/ 0 h 336"/>
                <a:gd name="T11" fmla="*/ 1392 w 1392"/>
                <a:gd name="T12" fmla="*/ 336 h 336"/>
              </a:gdLst>
              <a:ahLst/>
              <a:cxnLst>
                <a:cxn ang="T6">
                  <a:pos x="T0" y="T1"/>
                </a:cxn>
                <a:cxn ang="T7">
                  <a:pos x="T2" y="T3"/>
                </a:cxn>
                <a:cxn ang="T8">
                  <a:pos x="T4" y="T5"/>
                </a:cxn>
              </a:cxnLst>
              <a:rect l="T9" t="T10" r="T11" b="T12"/>
              <a:pathLst>
                <a:path w="1392" h="336">
                  <a:moveTo>
                    <a:pt x="1392" y="336"/>
                  </a:moveTo>
                  <a:lnTo>
                    <a:pt x="1152" y="0"/>
                  </a:lnTo>
                  <a:lnTo>
                    <a:pt x="0" y="0"/>
                  </a:lnTo>
                </a:path>
              </a:pathLst>
            </a:custGeom>
            <a:noFill/>
            <a:ln w="25400">
              <a:solidFill>
                <a:srgbClr val="FF3300"/>
              </a:solidFill>
              <a:round/>
              <a:headEnd/>
              <a:tailEnd/>
            </a:ln>
          </p:spPr>
          <p:txBody>
            <a:bodyPr/>
            <a:lstStyle/>
            <a:p>
              <a:endParaRPr lang="ja-JP" altLang="en-US"/>
            </a:p>
          </p:txBody>
        </p:sp>
      </p:grpSp>
      <p:grpSp>
        <p:nvGrpSpPr>
          <p:cNvPr id="7" name="Group 27"/>
          <p:cNvGrpSpPr>
            <a:grpSpLocks/>
          </p:cNvGrpSpPr>
          <p:nvPr/>
        </p:nvGrpSpPr>
        <p:grpSpPr bwMode="auto">
          <a:xfrm>
            <a:off x="914400" y="2133600"/>
            <a:ext cx="3225800" cy="793750"/>
            <a:chOff x="576" y="1200"/>
            <a:chExt cx="2032" cy="500"/>
          </a:xfrm>
        </p:grpSpPr>
        <p:sp>
          <p:nvSpPr>
            <p:cNvPr id="55318" name="Freeform 28"/>
            <p:cNvSpPr>
              <a:spLocks/>
            </p:cNvSpPr>
            <p:nvPr/>
          </p:nvSpPr>
          <p:spPr bwMode="auto">
            <a:xfrm>
              <a:off x="2160" y="1200"/>
              <a:ext cx="448" cy="288"/>
            </a:xfrm>
            <a:custGeom>
              <a:avLst/>
              <a:gdLst>
                <a:gd name="T0" fmla="*/ 48 w 448"/>
                <a:gd name="T1" fmla="*/ 0 h 288"/>
                <a:gd name="T2" fmla="*/ 240 w 448"/>
                <a:gd name="T3" fmla="*/ 48 h 288"/>
                <a:gd name="T4" fmla="*/ 336 w 448"/>
                <a:gd name="T5" fmla="*/ 192 h 288"/>
                <a:gd name="T6" fmla="*/ 432 w 448"/>
                <a:gd name="T7" fmla="*/ 240 h 288"/>
                <a:gd name="T8" fmla="*/ 240 w 448"/>
                <a:gd name="T9" fmla="*/ 288 h 288"/>
                <a:gd name="T10" fmla="*/ 192 w 448"/>
                <a:gd name="T11" fmla="*/ 240 h 288"/>
                <a:gd name="T12" fmla="*/ 96 w 448"/>
                <a:gd name="T13" fmla="*/ 192 h 288"/>
                <a:gd name="T14" fmla="*/ 0 w 448"/>
                <a:gd name="T15" fmla="*/ 96 h 288"/>
                <a:gd name="T16" fmla="*/ 0 60000 65536"/>
                <a:gd name="T17" fmla="*/ 0 60000 65536"/>
                <a:gd name="T18" fmla="*/ 0 60000 65536"/>
                <a:gd name="T19" fmla="*/ 0 60000 65536"/>
                <a:gd name="T20" fmla="*/ 0 60000 65536"/>
                <a:gd name="T21" fmla="*/ 0 60000 65536"/>
                <a:gd name="T22" fmla="*/ 0 60000 65536"/>
                <a:gd name="T23" fmla="*/ 0 60000 65536"/>
                <a:gd name="T24" fmla="*/ 0 w 448"/>
                <a:gd name="T25" fmla="*/ 0 h 288"/>
                <a:gd name="T26" fmla="*/ 448 w 448"/>
                <a:gd name="T27" fmla="*/ 288 h 2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8" h="288">
                  <a:moveTo>
                    <a:pt x="48" y="0"/>
                  </a:moveTo>
                  <a:cubicBezTo>
                    <a:pt x="120" y="8"/>
                    <a:pt x="192" y="16"/>
                    <a:pt x="240" y="48"/>
                  </a:cubicBezTo>
                  <a:cubicBezTo>
                    <a:pt x="288" y="80"/>
                    <a:pt x="304" y="160"/>
                    <a:pt x="336" y="192"/>
                  </a:cubicBezTo>
                  <a:cubicBezTo>
                    <a:pt x="368" y="224"/>
                    <a:pt x="448" y="224"/>
                    <a:pt x="432" y="240"/>
                  </a:cubicBezTo>
                  <a:cubicBezTo>
                    <a:pt x="416" y="256"/>
                    <a:pt x="280" y="288"/>
                    <a:pt x="240" y="288"/>
                  </a:cubicBezTo>
                  <a:cubicBezTo>
                    <a:pt x="200" y="288"/>
                    <a:pt x="216" y="256"/>
                    <a:pt x="192" y="240"/>
                  </a:cubicBezTo>
                  <a:cubicBezTo>
                    <a:pt x="168" y="224"/>
                    <a:pt x="128" y="216"/>
                    <a:pt x="96" y="192"/>
                  </a:cubicBezTo>
                  <a:cubicBezTo>
                    <a:pt x="64" y="168"/>
                    <a:pt x="32" y="132"/>
                    <a:pt x="0" y="96"/>
                  </a:cubicBezTo>
                </a:path>
              </a:pathLst>
            </a:custGeom>
            <a:noFill/>
            <a:ln w="38100" cap="flat">
              <a:solidFill>
                <a:srgbClr val="FF3300"/>
              </a:solidFill>
              <a:prstDash val="dash"/>
              <a:round/>
              <a:headEnd/>
              <a:tailEnd/>
            </a:ln>
          </p:spPr>
          <p:txBody>
            <a:bodyPr/>
            <a:lstStyle/>
            <a:p>
              <a:endParaRPr lang="ja-JP" altLang="en-US"/>
            </a:p>
          </p:txBody>
        </p:sp>
        <p:sp>
          <p:nvSpPr>
            <p:cNvPr id="55319" name="Rectangle 29"/>
            <p:cNvSpPr>
              <a:spLocks noChangeArrowheads="1"/>
            </p:cNvSpPr>
            <p:nvPr/>
          </p:nvSpPr>
          <p:spPr bwMode="auto">
            <a:xfrm>
              <a:off x="624" y="1488"/>
              <a:ext cx="1248" cy="212"/>
            </a:xfrm>
            <a:prstGeom prst="rect">
              <a:avLst/>
            </a:prstGeom>
            <a:solidFill>
              <a:schemeClr val="bg1"/>
            </a:solidFill>
            <a:ln w="9525">
              <a:noFill/>
              <a:miter lim="800000"/>
              <a:headEnd/>
              <a:tailEnd/>
            </a:ln>
          </p:spPr>
          <p:txBody>
            <a:bodyPr wrap="none">
              <a:spAutoFit/>
            </a:bodyPr>
            <a:lstStyle/>
            <a:p>
              <a:r>
                <a:rPr lang="ja-JP" altLang="en-US" sz="1600">
                  <a:latin typeface="Comic Sans MS" pitchFamily="66" charset="0"/>
                  <a:ea typeface="HG丸ｺﾞｼｯｸM-PRO" pitchFamily="50" charset="-128"/>
                </a:rPr>
                <a:t>袋 </a:t>
              </a:r>
              <a:r>
                <a:rPr lang="en-US" altLang="ja-JP" sz="1600">
                  <a:latin typeface="Comic Sans MS" pitchFamily="66" charset="0"/>
                  <a:ea typeface="HG丸ｺﾞｼｯｸM-PRO" pitchFamily="50" charset="-128"/>
                </a:rPr>
                <a:t>2,400±100yrBP</a:t>
              </a:r>
            </a:p>
          </p:txBody>
        </p:sp>
        <p:sp>
          <p:nvSpPr>
            <p:cNvPr id="55320" name="Freeform 30"/>
            <p:cNvSpPr>
              <a:spLocks/>
            </p:cNvSpPr>
            <p:nvPr/>
          </p:nvSpPr>
          <p:spPr bwMode="auto">
            <a:xfrm>
              <a:off x="576" y="1392"/>
              <a:ext cx="1632" cy="288"/>
            </a:xfrm>
            <a:custGeom>
              <a:avLst/>
              <a:gdLst>
                <a:gd name="T0" fmla="*/ 1632 w 1632"/>
                <a:gd name="T1" fmla="*/ 0 h 288"/>
                <a:gd name="T2" fmla="*/ 1152 w 1632"/>
                <a:gd name="T3" fmla="*/ 288 h 288"/>
                <a:gd name="T4" fmla="*/ 0 w 1632"/>
                <a:gd name="T5" fmla="*/ 288 h 288"/>
                <a:gd name="T6" fmla="*/ 0 60000 65536"/>
                <a:gd name="T7" fmla="*/ 0 60000 65536"/>
                <a:gd name="T8" fmla="*/ 0 60000 65536"/>
                <a:gd name="T9" fmla="*/ 0 w 1632"/>
                <a:gd name="T10" fmla="*/ 0 h 288"/>
                <a:gd name="T11" fmla="*/ 1632 w 1632"/>
                <a:gd name="T12" fmla="*/ 288 h 288"/>
              </a:gdLst>
              <a:ahLst/>
              <a:cxnLst>
                <a:cxn ang="T6">
                  <a:pos x="T0" y="T1"/>
                </a:cxn>
                <a:cxn ang="T7">
                  <a:pos x="T2" y="T3"/>
                </a:cxn>
                <a:cxn ang="T8">
                  <a:pos x="T4" y="T5"/>
                </a:cxn>
              </a:cxnLst>
              <a:rect l="T9" t="T10" r="T11" b="T12"/>
              <a:pathLst>
                <a:path w="1632" h="288">
                  <a:moveTo>
                    <a:pt x="1632" y="0"/>
                  </a:moveTo>
                  <a:lnTo>
                    <a:pt x="1152" y="288"/>
                  </a:lnTo>
                  <a:lnTo>
                    <a:pt x="0" y="288"/>
                  </a:lnTo>
                </a:path>
              </a:pathLst>
            </a:custGeom>
            <a:noFill/>
            <a:ln w="25400">
              <a:solidFill>
                <a:srgbClr val="FF3300"/>
              </a:solidFill>
              <a:round/>
              <a:headEnd/>
              <a:tailEnd/>
            </a:ln>
          </p:spPr>
          <p:txBody>
            <a:bodyPr/>
            <a:lstStyle/>
            <a:p>
              <a:endParaRPr lang="ja-JP" altLang="en-US"/>
            </a:p>
          </p:txBody>
        </p:sp>
      </p:grpSp>
      <p:grpSp>
        <p:nvGrpSpPr>
          <p:cNvPr id="8" name="Group 31"/>
          <p:cNvGrpSpPr>
            <a:grpSpLocks/>
          </p:cNvGrpSpPr>
          <p:nvPr/>
        </p:nvGrpSpPr>
        <p:grpSpPr bwMode="auto">
          <a:xfrm>
            <a:off x="3810000" y="1752600"/>
            <a:ext cx="3421063" cy="1295400"/>
            <a:chOff x="2400" y="960"/>
            <a:chExt cx="2155" cy="816"/>
          </a:xfrm>
        </p:grpSpPr>
        <p:sp>
          <p:nvSpPr>
            <p:cNvPr id="55315" name="Freeform 32"/>
            <p:cNvSpPr>
              <a:spLocks/>
            </p:cNvSpPr>
            <p:nvPr/>
          </p:nvSpPr>
          <p:spPr bwMode="auto">
            <a:xfrm>
              <a:off x="2400" y="1368"/>
              <a:ext cx="680" cy="408"/>
            </a:xfrm>
            <a:custGeom>
              <a:avLst/>
              <a:gdLst>
                <a:gd name="T0" fmla="*/ 0 w 680"/>
                <a:gd name="T1" fmla="*/ 168 h 408"/>
                <a:gd name="T2" fmla="*/ 288 w 680"/>
                <a:gd name="T3" fmla="*/ 72 h 408"/>
                <a:gd name="T4" fmla="*/ 528 w 680"/>
                <a:gd name="T5" fmla="*/ 24 h 408"/>
                <a:gd name="T6" fmla="*/ 672 w 680"/>
                <a:gd name="T7" fmla="*/ 216 h 408"/>
                <a:gd name="T8" fmla="*/ 576 w 680"/>
                <a:gd name="T9" fmla="*/ 312 h 408"/>
                <a:gd name="T10" fmla="*/ 432 w 680"/>
                <a:gd name="T11" fmla="*/ 408 h 408"/>
                <a:gd name="T12" fmla="*/ 192 w 680"/>
                <a:gd name="T13" fmla="*/ 312 h 408"/>
                <a:gd name="T14" fmla="*/ 0 60000 65536"/>
                <a:gd name="T15" fmla="*/ 0 60000 65536"/>
                <a:gd name="T16" fmla="*/ 0 60000 65536"/>
                <a:gd name="T17" fmla="*/ 0 60000 65536"/>
                <a:gd name="T18" fmla="*/ 0 60000 65536"/>
                <a:gd name="T19" fmla="*/ 0 60000 65536"/>
                <a:gd name="T20" fmla="*/ 0 60000 65536"/>
                <a:gd name="T21" fmla="*/ 0 w 680"/>
                <a:gd name="T22" fmla="*/ 0 h 408"/>
                <a:gd name="T23" fmla="*/ 680 w 680"/>
                <a:gd name="T24" fmla="*/ 408 h 4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0" h="408">
                  <a:moveTo>
                    <a:pt x="0" y="168"/>
                  </a:moveTo>
                  <a:cubicBezTo>
                    <a:pt x="100" y="132"/>
                    <a:pt x="200" y="96"/>
                    <a:pt x="288" y="72"/>
                  </a:cubicBezTo>
                  <a:cubicBezTo>
                    <a:pt x="376" y="48"/>
                    <a:pt x="464" y="0"/>
                    <a:pt x="528" y="24"/>
                  </a:cubicBezTo>
                  <a:cubicBezTo>
                    <a:pt x="592" y="48"/>
                    <a:pt x="664" y="168"/>
                    <a:pt x="672" y="216"/>
                  </a:cubicBezTo>
                  <a:cubicBezTo>
                    <a:pt x="680" y="264"/>
                    <a:pt x="616" y="280"/>
                    <a:pt x="576" y="312"/>
                  </a:cubicBezTo>
                  <a:cubicBezTo>
                    <a:pt x="536" y="344"/>
                    <a:pt x="496" y="408"/>
                    <a:pt x="432" y="408"/>
                  </a:cubicBezTo>
                  <a:cubicBezTo>
                    <a:pt x="368" y="408"/>
                    <a:pt x="280" y="360"/>
                    <a:pt x="192" y="312"/>
                  </a:cubicBezTo>
                </a:path>
              </a:pathLst>
            </a:custGeom>
            <a:noFill/>
            <a:ln w="38100" cap="flat">
              <a:solidFill>
                <a:srgbClr val="FF3300"/>
              </a:solidFill>
              <a:prstDash val="dash"/>
              <a:round/>
              <a:headEnd/>
              <a:tailEnd/>
            </a:ln>
          </p:spPr>
          <p:txBody>
            <a:bodyPr/>
            <a:lstStyle/>
            <a:p>
              <a:endParaRPr lang="ja-JP" altLang="en-US"/>
            </a:p>
          </p:txBody>
        </p:sp>
        <p:sp>
          <p:nvSpPr>
            <p:cNvPr id="55316" name="Rectangle 33"/>
            <p:cNvSpPr>
              <a:spLocks noChangeArrowheads="1"/>
            </p:cNvSpPr>
            <p:nvPr/>
          </p:nvSpPr>
          <p:spPr bwMode="auto">
            <a:xfrm>
              <a:off x="3312" y="960"/>
              <a:ext cx="1243" cy="212"/>
            </a:xfrm>
            <a:prstGeom prst="rect">
              <a:avLst/>
            </a:prstGeom>
            <a:solidFill>
              <a:schemeClr val="bg1"/>
            </a:solidFill>
            <a:ln w="9525">
              <a:noFill/>
              <a:miter lim="800000"/>
              <a:headEnd/>
              <a:tailEnd/>
            </a:ln>
          </p:spPr>
          <p:txBody>
            <a:bodyPr wrap="none">
              <a:spAutoFit/>
            </a:bodyPr>
            <a:lstStyle/>
            <a:p>
              <a:r>
                <a:rPr lang="ja-JP" altLang="en-US" sz="1600">
                  <a:latin typeface="Comic Sans MS" pitchFamily="66" charset="0"/>
                  <a:ea typeface="HG丸ｺﾞｼｯｸM-PRO" pitchFamily="50" charset="-128"/>
                </a:rPr>
                <a:t>高橋 </a:t>
              </a:r>
              <a:r>
                <a:rPr lang="en-US" altLang="ja-JP" sz="1600">
                  <a:latin typeface="Comic Sans MS" pitchFamily="66" charset="0"/>
                  <a:ea typeface="HG丸ｺﾞｼｯｸM-PRO" pitchFamily="50" charset="-128"/>
                </a:rPr>
                <a:t>910±100yrBP</a:t>
              </a:r>
            </a:p>
          </p:txBody>
        </p:sp>
        <p:sp>
          <p:nvSpPr>
            <p:cNvPr id="55317" name="Freeform 34"/>
            <p:cNvSpPr>
              <a:spLocks/>
            </p:cNvSpPr>
            <p:nvPr/>
          </p:nvSpPr>
          <p:spPr bwMode="auto">
            <a:xfrm>
              <a:off x="3024" y="1152"/>
              <a:ext cx="1488" cy="336"/>
            </a:xfrm>
            <a:custGeom>
              <a:avLst/>
              <a:gdLst>
                <a:gd name="T0" fmla="*/ 0 w 1488"/>
                <a:gd name="T1" fmla="*/ 336 h 336"/>
                <a:gd name="T2" fmla="*/ 384 w 1488"/>
                <a:gd name="T3" fmla="*/ 0 h 336"/>
                <a:gd name="T4" fmla="*/ 1488 w 1488"/>
                <a:gd name="T5" fmla="*/ 0 h 336"/>
                <a:gd name="T6" fmla="*/ 0 60000 65536"/>
                <a:gd name="T7" fmla="*/ 0 60000 65536"/>
                <a:gd name="T8" fmla="*/ 0 60000 65536"/>
                <a:gd name="T9" fmla="*/ 0 w 1488"/>
                <a:gd name="T10" fmla="*/ 0 h 336"/>
                <a:gd name="T11" fmla="*/ 1488 w 1488"/>
                <a:gd name="T12" fmla="*/ 336 h 336"/>
              </a:gdLst>
              <a:ahLst/>
              <a:cxnLst>
                <a:cxn ang="T6">
                  <a:pos x="T0" y="T1"/>
                </a:cxn>
                <a:cxn ang="T7">
                  <a:pos x="T2" y="T3"/>
                </a:cxn>
                <a:cxn ang="T8">
                  <a:pos x="T4" y="T5"/>
                </a:cxn>
              </a:cxnLst>
              <a:rect l="T9" t="T10" r="T11" b="T12"/>
              <a:pathLst>
                <a:path w="1488" h="336">
                  <a:moveTo>
                    <a:pt x="0" y="336"/>
                  </a:moveTo>
                  <a:lnTo>
                    <a:pt x="384" y="0"/>
                  </a:lnTo>
                  <a:lnTo>
                    <a:pt x="1488" y="0"/>
                  </a:lnTo>
                </a:path>
              </a:pathLst>
            </a:custGeom>
            <a:noFill/>
            <a:ln w="25400">
              <a:solidFill>
                <a:srgbClr val="FF3300"/>
              </a:solidFill>
              <a:round/>
              <a:headEnd/>
              <a:tailEnd/>
            </a:ln>
          </p:spPr>
          <p:txBody>
            <a:bodyPr/>
            <a:lstStyle/>
            <a:p>
              <a:endParaRPr lang="ja-JP" altLang="en-US"/>
            </a:p>
          </p:txBody>
        </p:sp>
      </p:grpSp>
      <p:grpSp>
        <p:nvGrpSpPr>
          <p:cNvPr id="9" name="Group 35"/>
          <p:cNvGrpSpPr>
            <a:grpSpLocks/>
          </p:cNvGrpSpPr>
          <p:nvPr/>
        </p:nvGrpSpPr>
        <p:grpSpPr bwMode="auto">
          <a:xfrm>
            <a:off x="4191000" y="2667000"/>
            <a:ext cx="3355975" cy="863600"/>
            <a:chOff x="2640" y="1536"/>
            <a:chExt cx="2114" cy="544"/>
          </a:xfrm>
        </p:grpSpPr>
        <p:sp>
          <p:nvSpPr>
            <p:cNvPr id="55312" name="Freeform 36"/>
            <p:cNvSpPr>
              <a:spLocks/>
            </p:cNvSpPr>
            <p:nvPr/>
          </p:nvSpPr>
          <p:spPr bwMode="auto">
            <a:xfrm>
              <a:off x="2640" y="1712"/>
              <a:ext cx="680" cy="368"/>
            </a:xfrm>
            <a:custGeom>
              <a:avLst/>
              <a:gdLst>
                <a:gd name="T0" fmla="*/ 0 w 680"/>
                <a:gd name="T1" fmla="*/ 16 h 368"/>
                <a:gd name="T2" fmla="*/ 48 w 680"/>
                <a:gd name="T3" fmla="*/ 16 h 368"/>
                <a:gd name="T4" fmla="*/ 96 w 680"/>
                <a:gd name="T5" fmla="*/ 112 h 368"/>
                <a:gd name="T6" fmla="*/ 240 w 680"/>
                <a:gd name="T7" fmla="*/ 160 h 368"/>
                <a:gd name="T8" fmla="*/ 480 w 680"/>
                <a:gd name="T9" fmla="*/ 64 h 368"/>
                <a:gd name="T10" fmla="*/ 624 w 680"/>
                <a:gd name="T11" fmla="*/ 160 h 368"/>
                <a:gd name="T12" fmla="*/ 672 w 680"/>
                <a:gd name="T13" fmla="*/ 256 h 368"/>
                <a:gd name="T14" fmla="*/ 576 w 680"/>
                <a:gd name="T15" fmla="*/ 352 h 368"/>
                <a:gd name="T16" fmla="*/ 432 w 680"/>
                <a:gd name="T17" fmla="*/ 352 h 368"/>
                <a:gd name="T18" fmla="*/ 240 w 680"/>
                <a:gd name="T19" fmla="*/ 304 h 368"/>
                <a:gd name="T20" fmla="*/ 144 w 680"/>
                <a:gd name="T21" fmla="*/ 304 h 3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0"/>
                <a:gd name="T34" fmla="*/ 0 h 368"/>
                <a:gd name="T35" fmla="*/ 680 w 680"/>
                <a:gd name="T36" fmla="*/ 368 h 3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0" h="368">
                  <a:moveTo>
                    <a:pt x="0" y="16"/>
                  </a:moveTo>
                  <a:cubicBezTo>
                    <a:pt x="16" y="8"/>
                    <a:pt x="32" y="0"/>
                    <a:pt x="48" y="16"/>
                  </a:cubicBezTo>
                  <a:cubicBezTo>
                    <a:pt x="64" y="32"/>
                    <a:pt x="64" y="88"/>
                    <a:pt x="96" y="112"/>
                  </a:cubicBezTo>
                  <a:cubicBezTo>
                    <a:pt x="128" y="136"/>
                    <a:pt x="176" y="168"/>
                    <a:pt x="240" y="160"/>
                  </a:cubicBezTo>
                  <a:cubicBezTo>
                    <a:pt x="304" y="152"/>
                    <a:pt x="416" y="64"/>
                    <a:pt x="480" y="64"/>
                  </a:cubicBezTo>
                  <a:cubicBezTo>
                    <a:pt x="544" y="64"/>
                    <a:pt x="592" y="128"/>
                    <a:pt x="624" y="160"/>
                  </a:cubicBezTo>
                  <a:cubicBezTo>
                    <a:pt x="656" y="192"/>
                    <a:pt x="680" y="224"/>
                    <a:pt x="672" y="256"/>
                  </a:cubicBezTo>
                  <a:cubicBezTo>
                    <a:pt x="664" y="288"/>
                    <a:pt x="616" y="336"/>
                    <a:pt x="576" y="352"/>
                  </a:cubicBezTo>
                  <a:cubicBezTo>
                    <a:pt x="536" y="368"/>
                    <a:pt x="488" y="360"/>
                    <a:pt x="432" y="352"/>
                  </a:cubicBezTo>
                  <a:cubicBezTo>
                    <a:pt x="376" y="344"/>
                    <a:pt x="288" y="312"/>
                    <a:pt x="240" y="304"/>
                  </a:cubicBezTo>
                  <a:cubicBezTo>
                    <a:pt x="192" y="296"/>
                    <a:pt x="168" y="300"/>
                    <a:pt x="144" y="304"/>
                  </a:cubicBezTo>
                </a:path>
              </a:pathLst>
            </a:custGeom>
            <a:noFill/>
            <a:ln w="38100" cap="flat">
              <a:solidFill>
                <a:srgbClr val="FF3300"/>
              </a:solidFill>
              <a:prstDash val="dash"/>
              <a:round/>
              <a:headEnd/>
              <a:tailEnd/>
            </a:ln>
          </p:spPr>
          <p:txBody>
            <a:bodyPr/>
            <a:lstStyle/>
            <a:p>
              <a:endParaRPr lang="ja-JP" altLang="en-US"/>
            </a:p>
          </p:txBody>
        </p:sp>
        <p:sp>
          <p:nvSpPr>
            <p:cNvPr id="55313" name="Rectangle 37"/>
            <p:cNvSpPr>
              <a:spLocks noChangeArrowheads="1"/>
            </p:cNvSpPr>
            <p:nvPr/>
          </p:nvSpPr>
          <p:spPr bwMode="auto">
            <a:xfrm>
              <a:off x="3456" y="1536"/>
              <a:ext cx="1298" cy="212"/>
            </a:xfrm>
            <a:prstGeom prst="rect">
              <a:avLst/>
            </a:prstGeom>
            <a:solidFill>
              <a:schemeClr val="bg1"/>
            </a:solidFill>
            <a:ln w="9525">
              <a:noFill/>
              <a:miter lim="800000"/>
              <a:headEnd/>
              <a:tailEnd/>
            </a:ln>
          </p:spPr>
          <p:txBody>
            <a:bodyPr wrap="none">
              <a:spAutoFit/>
            </a:bodyPr>
            <a:lstStyle/>
            <a:p>
              <a:r>
                <a:rPr lang="ja-JP" altLang="en-US" sz="1600">
                  <a:latin typeface="Comic Sans MS" pitchFamily="66" charset="0"/>
                  <a:ea typeface="HG丸ｺﾞｼｯｸM-PRO" pitchFamily="50" charset="-128"/>
                </a:rPr>
                <a:t>出花 </a:t>
              </a:r>
              <a:r>
                <a:rPr lang="en-US" altLang="ja-JP" sz="1600">
                  <a:latin typeface="Comic Sans MS" pitchFamily="66" charset="0"/>
                  <a:ea typeface="HG丸ｺﾞｼｯｸM-PRO" pitchFamily="50" charset="-128"/>
                </a:rPr>
                <a:t>1,520±70yrBP</a:t>
              </a:r>
            </a:p>
          </p:txBody>
        </p:sp>
        <p:sp>
          <p:nvSpPr>
            <p:cNvPr id="55314" name="Freeform 38"/>
            <p:cNvSpPr>
              <a:spLocks/>
            </p:cNvSpPr>
            <p:nvPr/>
          </p:nvSpPr>
          <p:spPr bwMode="auto">
            <a:xfrm>
              <a:off x="3264" y="1728"/>
              <a:ext cx="1248" cy="96"/>
            </a:xfrm>
            <a:custGeom>
              <a:avLst/>
              <a:gdLst>
                <a:gd name="T0" fmla="*/ 0 w 1248"/>
                <a:gd name="T1" fmla="*/ 96 h 96"/>
                <a:gd name="T2" fmla="*/ 192 w 1248"/>
                <a:gd name="T3" fmla="*/ 0 h 96"/>
                <a:gd name="T4" fmla="*/ 1248 w 1248"/>
                <a:gd name="T5" fmla="*/ 0 h 96"/>
                <a:gd name="T6" fmla="*/ 0 60000 65536"/>
                <a:gd name="T7" fmla="*/ 0 60000 65536"/>
                <a:gd name="T8" fmla="*/ 0 60000 65536"/>
                <a:gd name="T9" fmla="*/ 0 w 1248"/>
                <a:gd name="T10" fmla="*/ 0 h 96"/>
                <a:gd name="T11" fmla="*/ 1248 w 1248"/>
                <a:gd name="T12" fmla="*/ 96 h 96"/>
              </a:gdLst>
              <a:ahLst/>
              <a:cxnLst>
                <a:cxn ang="T6">
                  <a:pos x="T0" y="T1"/>
                </a:cxn>
                <a:cxn ang="T7">
                  <a:pos x="T2" y="T3"/>
                </a:cxn>
                <a:cxn ang="T8">
                  <a:pos x="T4" y="T5"/>
                </a:cxn>
              </a:cxnLst>
              <a:rect l="T9" t="T10" r="T11" b="T12"/>
              <a:pathLst>
                <a:path w="1248" h="96">
                  <a:moveTo>
                    <a:pt x="0" y="96"/>
                  </a:moveTo>
                  <a:lnTo>
                    <a:pt x="192" y="0"/>
                  </a:lnTo>
                  <a:lnTo>
                    <a:pt x="1248" y="0"/>
                  </a:lnTo>
                </a:path>
              </a:pathLst>
            </a:custGeom>
            <a:noFill/>
            <a:ln w="25400">
              <a:solidFill>
                <a:srgbClr val="FF3300"/>
              </a:solidFill>
              <a:round/>
              <a:headEnd/>
              <a:tailEnd/>
            </a:ln>
          </p:spPr>
          <p:txBody>
            <a:bodyPr/>
            <a:lstStyle/>
            <a:p>
              <a:endParaRPr lang="ja-JP" altLang="en-US"/>
            </a:p>
          </p:txBody>
        </p:sp>
      </p:grpSp>
      <p:grpSp>
        <p:nvGrpSpPr>
          <p:cNvPr id="10" name="Group 39"/>
          <p:cNvGrpSpPr>
            <a:grpSpLocks/>
          </p:cNvGrpSpPr>
          <p:nvPr/>
        </p:nvGrpSpPr>
        <p:grpSpPr bwMode="auto">
          <a:xfrm>
            <a:off x="1066800" y="3276600"/>
            <a:ext cx="3670300" cy="1479550"/>
            <a:chOff x="672" y="1920"/>
            <a:chExt cx="2312" cy="932"/>
          </a:xfrm>
        </p:grpSpPr>
        <p:sp>
          <p:nvSpPr>
            <p:cNvPr id="55309" name="Freeform 40"/>
            <p:cNvSpPr>
              <a:spLocks/>
            </p:cNvSpPr>
            <p:nvPr/>
          </p:nvSpPr>
          <p:spPr bwMode="auto">
            <a:xfrm>
              <a:off x="2496" y="1920"/>
              <a:ext cx="488" cy="584"/>
            </a:xfrm>
            <a:custGeom>
              <a:avLst/>
              <a:gdLst>
                <a:gd name="T0" fmla="*/ 240 w 488"/>
                <a:gd name="T1" fmla="*/ 96 h 584"/>
                <a:gd name="T2" fmla="*/ 288 w 488"/>
                <a:gd name="T3" fmla="*/ 240 h 584"/>
                <a:gd name="T4" fmla="*/ 480 w 488"/>
                <a:gd name="T5" fmla="*/ 384 h 584"/>
                <a:gd name="T6" fmla="*/ 336 w 488"/>
                <a:gd name="T7" fmla="*/ 480 h 584"/>
                <a:gd name="T8" fmla="*/ 240 w 488"/>
                <a:gd name="T9" fmla="*/ 576 h 584"/>
                <a:gd name="T10" fmla="*/ 96 w 488"/>
                <a:gd name="T11" fmla="*/ 528 h 584"/>
                <a:gd name="T12" fmla="*/ 96 w 488"/>
                <a:gd name="T13" fmla="*/ 384 h 584"/>
                <a:gd name="T14" fmla="*/ 144 w 488"/>
                <a:gd name="T15" fmla="*/ 336 h 584"/>
                <a:gd name="T16" fmla="*/ 96 w 488"/>
                <a:gd name="T17" fmla="*/ 192 h 584"/>
                <a:gd name="T18" fmla="*/ 48 w 488"/>
                <a:gd name="T19" fmla="*/ 48 h 584"/>
                <a:gd name="T20" fmla="*/ 0 w 488"/>
                <a:gd name="T21" fmla="*/ 0 h 5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8"/>
                <a:gd name="T34" fmla="*/ 0 h 584"/>
                <a:gd name="T35" fmla="*/ 488 w 488"/>
                <a:gd name="T36" fmla="*/ 584 h 5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8" h="584">
                  <a:moveTo>
                    <a:pt x="240" y="96"/>
                  </a:moveTo>
                  <a:cubicBezTo>
                    <a:pt x="244" y="144"/>
                    <a:pt x="248" y="192"/>
                    <a:pt x="288" y="240"/>
                  </a:cubicBezTo>
                  <a:cubicBezTo>
                    <a:pt x="328" y="288"/>
                    <a:pt x="472" y="344"/>
                    <a:pt x="480" y="384"/>
                  </a:cubicBezTo>
                  <a:cubicBezTo>
                    <a:pt x="488" y="424"/>
                    <a:pt x="376" y="448"/>
                    <a:pt x="336" y="480"/>
                  </a:cubicBezTo>
                  <a:cubicBezTo>
                    <a:pt x="296" y="512"/>
                    <a:pt x="280" y="568"/>
                    <a:pt x="240" y="576"/>
                  </a:cubicBezTo>
                  <a:cubicBezTo>
                    <a:pt x="200" y="584"/>
                    <a:pt x="120" y="560"/>
                    <a:pt x="96" y="528"/>
                  </a:cubicBezTo>
                  <a:cubicBezTo>
                    <a:pt x="72" y="496"/>
                    <a:pt x="88" y="416"/>
                    <a:pt x="96" y="384"/>
                  </a:cubicBezTo>
                  <a:cubicBezTo>
                    <a:pt x="104" y="352"/>
                    <a:pt x="144" y="368"/>
                    <a:pt x="144" y="336"/>
                  </a:cubicBezTo>
                  <a:cubicBezTo>
                    <a:pt x="144" y="304"/>
                    <a:pt x="112" y="240"/>
                    <a:pt x="96" y="192"/>
                  </a:cubicBezTo>
                  <a:cubicBezTo>
                    <a:pt x="80" y="144"/>
                    <a:pt x="64" y="80"/>
                    <a:pt x="48" y="48"/>
                  </a:cubicBezTo>
                  <a:cubicBezTo>
                    <a:pt x="32" y="16"/>
                    <a:pt x="16" y="8"/>
                    <a:pt x="0" y="0"/>
                  </a:cubicBezTo>
                </a:path>
              </a:pathLst>
            </a:custGeom>
            <a:noFill/>
            <a:ln w="38100" cap="flat">
              <a:solidFill>
                <a:srgbClr val="FF3300"/>
              </a:solidFill>
              <a:prstDash val="dash"/>
              <a:round/>
              <a:headEnd/>
              <a:tailEnd/>
            </a:ln>
          </p:spPr>
          <p:txBody>
            <a:bodyPr/>
            <a:lstStyle/>
            <a:p>
              <a:endParaRPr lang="ja-JP" altLang="en-US"/>
            </a:p>
          </p:txBody>
        </p:sp>
        <p:sp>
          <p:nvSpPr>
            <p:cNvPr id="55310" name="Rectangle 41"/>
            <p:cNvSpPr>
              <a:spLocks noChangeArrowheads="1"/>
            </p:cNvSpPr>
            <p:nvPr/>
          </p:nvSpPr>
          <p:spPr bwMode="auto">
            <a:xfrm>
              <a:off x="672" y="2640"/>
              <a:ext cx="1298" cy="212"/>
            </a:xfrm>
            <a:prstGeom prst="rect">
              <a:avLst/>
            </a:prstGeom>
            <a:solidFill>
              <a:schemeClr val="bg1"/>
            </a:solidFill>
            <a:ln w="9525">
              <a:noFill/>
              <a:miter lim="800000"/>
              <a:headEnd/>
              <a:tailEnd/>
            </a:ln>
          </p:spPr>
          <p:txBody>
            <a:bodyPr wrap="none">
              <a:spAutoFit/>
            </a:bodyPr>
            <a:lstStyle/>
            <a:p>
              <a:r>
                <a:rPr lang="ja-JP" altLang="en-US" sz="1600">
                  <a:latin typeface="Comic Sans MS" pitchFamily="66" charset="0"/>
                  <a:ea typeface="HG丸ｺﾞｼｯｸM-PRO" pitchFamily="50" charset="-128"/>
                </a:rPr>
                <a:t>高柳 </a:t>
              </a:r>
              <a:r>
                <a:rPr lang="en-US" altLang="ja-JP" sz="1600">
                  <a:latin typeface="Comic Sans MS" pitchFamily="66" charset="0"/>
                  <a:ea typeface="HG丸ｺﾞｼｯｸM-PRO" pitchFamily="50" charset="-128"/>
                </a:rPr>
                <a:t>1,480±70yrBP</a:t>
              </a:r>
            </a:p>
          </p:txBody>
        </p:sp>
        <p:sp>
          <p:nvSpPr>
            <p:cNvPr id="55311" name="Freeform 42"/>
            <p:cNvSpPr>
              <a:spLocks/>
            </p:cNvSpPr>
            <p:nvPr/>
          </p:nvSpPr>
          <p:spPr bwMode="auto">
            <a:xfrm>
              <a:off x="672" y="2448"/>
              <a:ext cx="1920" cy="384"/>
            </a:xfrm>
            <a:custGeom>
              <a:avLst/>
              <a:gdLst>
                <a:gd name="T0" fmla="*/ 1920 w 1920"/>
                <a:gd name="T1" fmla="*/ 0 h 384"/>
                <a:gd name="T2" fmla="*/ 1152 w 1920"/>
                <a:gd name="T3" fmla="*/ 384 h 384"/>
                <a:gd name="T4" fmla="*/ 0 w 1920"/>
                <a:gd name="T5" fmla="*/ 384 h 384"/>
                <a:gd name="T6" fmla="*/ 0 60000 65536"/>
                <a:gd name="T7" fmla="*/ 0 60000 65536"/>
                <a:gd name="T8" fmla="*/ 0 60000 65536"/>
                <a:gd name="T9" fmla="*/ 0 w 1920"/>
                <a:gd name="T10" fmla="*/ 0 h 384"/>
                <a:gd name="T11" fmla="*/ 1920 w 1920"/>
                <a:gd name="T12" fmla="*/ 384 h 384"/>
              </a:gdLst>
              <a:ahLst/>
              <a:cxnLst>
                <a:cxn ang="T6">
                  <a:pos x="T0" y="T1"/>
                </a:cxn>
                <a:cxn ang="T7">
                  <a:pos x="T2" y="T3"/>
                </a:cxn>
                <a:cxn ang="T8">
                  <a:pos x="T4" y="T5"/>
                </a:cxn>
              </a:cxnLst>
              <a:rect l="T9" t="T10" r="T11" b="T12"/>
              <a:pathLst>
                <a:path w="1920" h="384">
                  <a:moveTo>
                    <a:pt x="1920" y="0"/>
                  </a:moveTo>
                  <a:lnTo>
                    <a:pt x="1152" y="384"/>
                  </a:lnTo>
                  <a:lnTo>
                    <a:pt x="0" y="384"/>
                  </a:lnTo>
                </a:path>
              </a:pathLst>
            </a:custGeom>
            <a:noFill/>
            <a:ln w="25400">
              <a:solidFill>
                <a:srgbClr val="FF3300"/>
              </a:solidFill>
              <a:round/>
              <a:headEnd/>
              <a:tailEnd/>
            </a:ln>
          </p:spPr>
          <p:txBody>
            <a:bodyPr/>
            <a:lstStyle/>
            <a:p>
              <a:endParaRPr lang="ja-JP" altLang="en-US"/>
            </a:p>
          </p:txBody>
        </p:sp>
      </p:grpSp>
      <p:sp>
        <p:nvSpPr>
          <p:cNvPr id="55306" name="Text Box 43"/>
          <p:cNvSpPr txBox="1">
            <a:spLocks noChangeArrowheads="1"/>
          </p:cNvSpPr>
          <p:nvPr/>
        </p:nvSpPr>
        <p:spPr bwMode="auto">
          <a:xfrm>
            <a:off x="685800" y="6248400"/>
            <a:ext cx="7010400" cy="581025"/>
          </a:xfrm>
          <a:prstGeom prst="rect">
            <a:avLst/>
          </a:prstGeom>
          <a:noFill/>
          <a:ln w="9525">
            <a:noFill/>
            <a:miter lim="800000"/>
            <a:headEnd/>
            <a:tailEnd/>
          </a:ln>
        </p:spPr>
        <p:txBody>
          <a:bodyPr>
            <a:spAutoFit/>
          </a:bodyPr>
          <a:lstStyle/>
          <a:p>
            <a:r>
              <a:rPr lang="ja-JP" altLang="en-US" sz="1600">
                <a:latin typeface="Comic Sans MS" pitchFamily="66" charset="0"/>
                <a:ea typeface="HG丸ｺﾞｼｯｸM-PRO" pitchFamily="50" charset="-128"/>
              </a:rPr>
              <a:t>これらの自然堤防地形はそれぞれの時期に多量の土砂を伴う洪水流が後背湿地上に七北田川から溢流して形成されたものと考えられる。</a:t>
            </a:r>
          </a:p>
        </p:txBody>
      </p:sp>
      <p:sp useBgFill="1">
        <p:nvSpPr>
          <p:cNvPr id="103468" name="Text Box 44"/>
          <p:cNvSpPr txBox="1">
            <a:spLocks noChangeArrowheads="1"/>
          </p:cNvSpPr>
          <p:nvPr/>
        </p:nvSpPr>
        <p:spPr bwMode="auto">
          <a:xfrm>
            <a:off x="685800" y="6032500"/>
            <a:ext cx="7178675" cy="825500"/>
          </a:xfrm>
          <a:prstGeom prst="rect">
            <a:avLst/>
          </a:prstGeom>
          <a:ln w="9525">
            <a:noFill/>
            <a:miter lim="800000"/>
            <a:headEnd/>
            <a:tailEnd/>
          </a:ln>
        </p:spPr>
        <p:txBody>
          <a:bodyPr>
            <a:spAutoFit/>
          </a:bodyPr>
          <a:lstStyle/>
          <a:p>
            <a:r>
              <a:rPr lang="ja-JP" altLang="en-US" sz="1600">
                <a:latin typeface="Comic Sans MS" pitchFamily="66" charset="0"/>
                <a:ea typeface="HG丸ｺﾞｼｯｸM-PRO" pitchFamily="50" charset="-128"/>
              </a:rPr>
              <a:t>七北田川流域の５つの自然堤防地形の形成年代のうち</a:t>
            </a:r>
            <a:r>
              <a:rPr lang="en-US" altLang="ja-JP" sz="1600">
                <a:latin typeface="Comic Sans MS" pitchFamily="66" charset="0"/>
                <a:ea typeface="HG丸ｺﾞｼｯｸM-PRO" pitchFamily="50" charset="-128"/>
              </a:rPr>
              <a:t>2,400yrBP</a:t>
            </a:r>
            <a:r>
              <a:rPr lang="ja-JP" altLang="en-US" sz="1600">
                <a:latin typeface="Comic Sans MS" pitchFamily="66" charset="0"/>
                <a:ea typeface="HG丸ｺﾞｼｯｸM-PRO" pitchFamily="50" charset="-128"/>
              </a:rPr>
              <a:t>前後，および</a:t>
            </a:r>
            <a:r>
              <a:rPr lang="en-US" altLang="ja-JP" sz="1600">
                <a:latin typeface="Comic Sans MS" pitchFamily="66" charset="0"/>
                <a:ea typeface="HG丸ｺﾞｼｯｸM-PRO" pitchFamily="50" charset="-128"/>
              </a:rPr>
              <a:t>1,500yrBP</a:t>
            </a:r>
            <a:r>
              <a:rPr lang="ja-JP" altLang="en-US" sz="1600">
                <a:latin typeface="Comic Sans MS" pitchFamily="66" charset="0"/>
                <a:ea typeface="HG丸ｺﾞｼｯｸM-PRO" pitchFamily="50" charset="-128"/>
              </a:rPr>
              <a:t>前後の形成という事象は阿武隈川流域で得られた自然堤防－旧河道地形の形成時期と共通性が認められる。</a:t>
            </a:r>
          </a:p>
        </p:txBody>
      </p:sp>
      <p:sp>
        <p:nvSpPr>
          <p:cNvPr id="45" name="正方形/長方形 44"/>
          <p:cNvSpPr/>
          <p:nvPr/>
        </p:nvSpPr>
        <p:spPr>
          <a:xfrm>
            <a:off x="3419475" y="1628775"/>
            <a:ext cx="2447925" cy="2160588"/>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3"/>
          <a:srcRect/>
          <a:stretch>
            <a:fillRect/>
          </a:stretch>
        </p:blipFill>
        <p:spPr bwMode="auto">
          <a:xfrm>
            <a:off x="0" y="304800"/>
            <a:ext cx="9144000" cy="6323013"/>
          </a:xfrm>
          <a:prstGeom prst="rect">
            <a:avLst/>
          </a:prstGeom>
          <a:noFill/>
          <a:ln w="9525">
            <a:noFill/>
            <a:miter lim="800000"/>
            <a:headEnd/>
            <a:tailEnd/>
          </a:ln>
        </p:spPr>
      </p:pic>
      <p:grpSp>
        <p:nvGrpSpPr>
          <p:cNvPr id="57346" name="Group 3"/>
          <p:cNvGrpSpPr>
            <a:grpSpLocks/>
          </p:cNvGrpSpPr>
          <p:nvPr/>
        </p:nvGrpSpPr>
        <p:grpSpPr bwMode="auto">
          <a:xfrm>
            <a:off x="1219200" y="1927225"/>
            <a:ext cx="7902575" cy="4930775"/>
            <a:chOff x="758" y="1192"/>
            <a:chExt cx="4978" cy="3106"/>
          </a:xfrm>
        </p:grpSpPr>
        <p:grpSp>
          <p:nvGrpSpPr>
            <p:cNvPr id="57365" name="Group 4"/>
            <p:cNvGrpSpPr>
              <a:grpSpLocks/>
            </p:cNvGrpSpPr>
            <p:nvPr/>
          </p:nvGrpSpPr>
          <p:grpSpPr bwMode="auto">
            <a:xfrm>
              <a:off x="2328" y="1192"/>
              <a:ext cx="3192" cy="2896"/>
              <a:chOff x="2328" y="1192"/>
              <a:chExt cx="3192" cy="2896"/>
            </a:xfrm>
          </p:grpSpPr>
          <p:sp>
            <p:nvSpPr>
              <p:cNvPr id="57367" name="Freeform 5"/>
              <p:cNvSpPr>
                <a:spLocks/>
              </p:cNvSpPr>
              <p:nvPr/>
            </p:nvSpPr>
            <p:spPr bwMode="auto">
              <a:xfrm>
                <a:off x="2328" y="1192"/>
                <a:ext cx="3192" cy="2896"/>
              </a:xfrm>
              <a:custGeom>
                <a:avLst/>
                <a:gdLst>
                  <a:gd name="T0" fmla="*/ 3048 w 3192"/>
                  <a:gd name="T1" fmla="*/ 776 h 2896"/>
                  <a:gd name="T2" fmla="*/ 2760 w 3192"/>
                  <a:gd name="T3" fmla="*/ 536 h 2896"/>
                  <a:gd name="T4" fmla="*/ 2616 w 3192"/>
                  <a:gd name="T5" fmla="*/ 392 h 2896"/>
                  <a:gd name="T6" fmla="*/ 2376 w 3192"/>
                  <a:gd name="T7" fmla="*/ 392 h 2896"/>
                  <a:gd name="T8" fmla="*/ 1800 w 3192"/>
                  <a:gd name="T9" fmla="*/ 296 h 2896"/>
                  <a:gd name="T10" fmla="*/ 1272 w 3192"/>
                  <a:gd name="T11" fmla="*/ 536 h 2896"/>
                  <a:gd name="T12" fmla="*/ 888 w 3192"/>
                  <a:gd name="T13" fmla="*/ 56 h 2896"/>
                  <a:gd name="T14" fmla="*/ 552 w 3192"/>
                  <a:gd name="T15" fmla="*/ 152 h 2896"/>
                  <a:gd name="T16" fmla="*/ 360 w 3192"/>
                  <a:gd name="T17" fmla="*/ 440 h 2896"/>
                  <a:gd name="T18" fmla="*/ 360 w 3192"/>
                  <a:gd name="T19" fmla="*/ 632 h 2896"/>
                  <a:gd name="T20" fmla="*/ 552 w 3192"/>
                  <a:gd name="T21" fmla="*/ 824 h 2896"/>
                  <a:gd name="T22" fmla="*/ 936 w 3192"/>
                  <a:gd name="T23" fmla="*/ 824 h 2896"/>
                  <a:gd name="T24" fmla="*/ 696 w 3192"/>
                  <a:gd name="T25" fmla="*/ 1016 h 2896"/>
                  <a:gd name="T26" fmla="*/ 408 w 3192"/>
                  <a:gd name="T27" fmla="*/ 920 h 2896"/>
                  <a:gd name="T28" fmla="*/ 552 w 3192"/>
                  <a:gd name="T29" fmla="*/ 1160 h 2896"/>
                  <a:gd name="T30" fmla="*/ 696 w 3192"/>
                  <a:gd name="T31" fmla="*/ 1400 h 2896"/>
                  <a:gd name="T32" fmla="*/ 696 w 3192"/>
                  <a:gd name="T33" fmla="*/ 1544 h 2896"/>
                  <a:gd name="T34" fmla="*/ 360 w 3192"/>
                  <a:gd name="T35" fmla="*/ 1448 h 2896"/>
                  <a:gd name="T36" fmla="*/ 216 w 3192"/>
                  <a:gd name="T37" fmla="*/ 1304 h 2896"/>
                  <a:gd name="T38" fmla="*/ 168 w 3192"/>
                  <a:gd name="T39" fmla="*/ 1544 h 2896"/>
                  <a:gd name="T40" fmla="*/ 24 w 3192"/>
                  <a:gd name="T41" fmla="*/ 1688 h 2896"/>
                  <a:gd name="T42" fmla="*/ 168 w 3192"/>
                  <a:gd name="T43" fmla="*/ 1928 h 2896"/>
                  <a:gd name="T44" fmla="*/ 648 w 3192"/>
                  <a:gd name="T45" fmla="*/ 1688 h 2896"/>
                  <a:gd name="T46" fmla="*/ 888 w 3192"/>
                  <a:gd name="T47" fmla="*/ 1736 h 2896"/>
                  <a:gd name="T48" fmla="*/ 1080 w 3192"/>
                  <a:gd name="T49" fmla="*/ 1592 h 2896"/>
                  <a:gd name="T50" fmla="*/ 1128 w 3192"/>
                  <a:gd name="T51" fmla="*/ 1400 h 2896"/>
                  <a:gd name="T52" fmla="*/ 1128 w 3192"/>
                  <a:gd name="T53" fmla="*/ 1160 h 2896"/>
                  <a:gd name="T54" fmla="*/ 1416 w 3192"/>
                  <a:gd name="T55" fmla="*/ 872 h 2896"/>
                  <a:gd name="T56" fmla="*/ 1560 w 3192"/>
                  <a:gd name="T57" fmla="*/ 776 h 2896"/>
                  <a:gd name="T58" fmla="*/ 1512 w 3192"/>
                  <a:gd name="T59" fmla="*/ 680 h 2896"/>
                  <a:gd name="T60" fmla="*/ 1752 w 3192"/>
                  <a:gd name="T61" fmla="*/ 392 h 2896"/>
                  <a:gd name="T62" fmla="*/ 2232 w 3192"/>
                  <a:gd name="T63" fmla="*/ 440 h 2896"/>
                  <a:gd name="T64" fmla="*/ 2568 w 3192"/>
                  <a:gd name="T65" fmla="*/ 728 h 2896"/>
                  <a:gd name="T66" fmla="*/ 2232 w 3192"/>
                  <a:gd name="T67" fmla="*/ 1304 h 2896"/>
                  <a:gd name="T68" fmla="*/ 1128 w 3192"/>
                  <a:gd name="T69" fmla="*/ 2792 h 2896"/>
                  <a:gd name="T70" fmla="*/ 2616 w 3192"/>
                  <a:gd name="T71" fmla="*/ 2840 h 28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92"/>
                  <a:gd name="T109" fmla="*/ 0 h 2896"/>
                  <a:gd name="T110" fmla="*/ 3192 w 3192"/>
                  <a:gd name="T111" fmla="*/ 2896 h 28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92" h="2896">
                    <a:moveTo>
                      <a:pt x="3192" y="1016"/>
                    </a:moveTo>
                    <a:cubicBezTo>
                      <a:pt x="3136" y="928"/>
                      <a:pt x="3080" y="840"/>
                      <a:pt x="3048" y="776"/>
                    </a:cubicBezTo>
                    <a:cubicBezTo>
                      <a:pt x="3016" y="712"/>
                      <a:pt x="3048" y="672"/>
                      <a:pt x="3000" y="632"/>
                    </a:cubicBezTo>
                    <a:cubicBezTo>
                      <a:pt x="2952" y="592"/>
                      <a:pt x="2824" y="552"/>
                      <a:pt x="2760" y="536"/>
                    </a:cubicBezTo>
                    <a:cubicBezTo>
                      <a:pt x="2696" y="520"/>
                      <a:pt x="2640" y="560"/>
                      <a:pt x="2616" y="536"/>
                    </a:cubicBezTo>
                    <a:cubicBezTo>
                      <a:pt x="2592" y="512"/>
                      <a:pt x="2640" y="416"/>
                      <a:pt x="2616" y="392"/>
                    </a:cubicBezTo>
                    <a:cubicBezTo>
                      <a:pt x="2592" y="368"/>
                      <a:pt x="2512" y="392"/>
                      <a:pt x="2472" y="392"/>
                    </a:cubicBezTo>
                    <a:cubicBezTo>
                      <a:pt x="2432" y="392"/>
                      <a:pt x="2416" y="424"/>
                      <a:pt x="2376" y="392"/>
                    </a:cubicBezTo>
                    <a:cubicBezTo>
                      <a:pt x="2336" y="360"/>
                      <a:pt x="2328" y="216"/>
                      <a:pt x="2232" y="200"/>
                    </a:cubicBezTo>
                    <a:cubicBezTo>
                      <a:pt x="2136" y="184"/>
                      <a:pt x="1920" y="240"/>
                      <a:pt x="1800" y="296"/>
                    </a:cubicBezTo>
                    <a:cubicBezTo>
                      <a:pt x="1680" y="352"/>
                      <a:pt x="1600" y="496"/>
                      <a:pt x="1512" y="536"/>
                    </a:cubicBezTo>
                    <a:cubicBezTo>
                      <a:pt x="1424" y="576"/>
                      <a:pt x="1360" y="560"/>
                      <a:pt x="1272" y="536"/>
                    </a:cubicBezTo>
                    <a:cubicBezTo>
                      <a:pt x="1184" y="512"/>
                      <a:pt x="1048" y="472"/>
                      <a:pt x="984" y="392"/>
                    </a:cubicBezTo>
                    <a:cubicBezTo>
                      <a:pt x="920" y="312"/>
                      <a:pt x="928" y="112"/>
                      <a:pt x="888" y="56"/>
                    </a:cubicBezTo>
                    <a:cubicBezTo>
                      <a:pt x="848" y="0"/>
                      <a:pt x="800" y="40"/>
                      <a:pt x="744" y="56"/>
                    </a:cubicBezTo>
                    <a:cubicBezTo>
                      <a:pt x="688" y="72"/>
                      <a:pt x="624" y="104"/>
                      <a:pt x="552" y="152"/>
                    </a:cubicBezTo>
                    <a:cubicBezTo>
                      <a:pt x="480" y="200"/>
                      <a:pt x="344" y="296"/>
                      <a:pt x="312" y="344"/>
                    </a:cubicBezTo>
                    <a:cubicBezTo>
                      <a:pt x="280" y="392"/>
                      <a:pt x="344" y="400"/>
                      <a:pt x="360" y="440"/>
                    </a:cubicBezTo>
                    <a:cubicBezTo>
                      <a:pt x="376" y="480"/>
                      <a:pt x="408" y="552"/>
                      <a:pt x="408" y="584"/>
                    </a:cubicBezTo>
                    <a:cubicBezTo>
                      <a:pt x="408" y="616"/>
                      <a:pt x="368" y="608"/>
                      <a:pt x="360" y="632"/>
                    </a:cubicBezTo>
                    <a:cubicBezTo>
                      <a:pt x="352" y="656"/>
                      <a:pt x="328" y="696"/>
                      <a:pt x="360" y="728"/>
                    </a:cubicBezTo>
                    <a:cubicBezTo>
                      <a:pt x="392" y="760"/>
                      <a:pt x="480" y="816"/>
                      <a:pt x="552" y="824"/>
                    </a:cubicBezTo>
                    <a:cubicBezTo>
                      <a:pt x="624" y="832"/>
                      <a:pt x="728" y="776"/>
                      <a:pt x="792" y="776"/>
                    </a:cubicBezTo>
                    <a:cubicBezTo>
                      <a:pt x="856" y="776"/>
                      <a:pt x="928" y="776"/>
                      <a:pt x="936" y="824"/>
                    </a:cubicBezTo>
                    <a:cubicBezTo>
                      <a:pt x="944" y="872"/>
                      <a:pt x="880" y="1032"/>
                      <a:pt x="840" y="1064"/>
                    </a:cubicBezTo>
                    <a:cubicBezTo>
                      <a:pt x="800" y="1096"/>
                      <a:pt x="744" y="1032"/>
                      <a:pt x="696" y="1016"/>
                    </a:cubicBezTo>
                    <a:cubicBezTo>
                      <a:pt x="648" y="1000"/>
                      <a:pt x="600" y="984"/>
                      <a:pt x="552" y="968"/>
                    </a:cubicBezTo>
                    <a:cubicBezTo>
                      <a:pt x="504" y="952"/>
                      <a:pt x="424" y="888"/>
                      <a:pt x="408" y="920"/>
                    </a:cubicBezTo>
                    <a:cubicBezTo>
                      <a:pt x="392" y="952"/>
                      <a:pt x="432" y="1120"/>
                      <a:pt x="456" y="1160"/>
                    </a:cubicBezTo>
                    <a:cubicBezTo>
                      <a:pt x="480" y="1200"/>
                      <a:pt x="528" y="1152"/>
                      <a:pt x="552" y="1160"/>
                    </a:cubicBezTo>
                    <a:cubicBezTo>
                      <a:pt x="576" y="1168"/>
                      <a:pt x="576" y="1168"/>
                      <a:pt x="600" y="1208"/>
                    </a:cubicBezTo>
                    <a:cubicBezTo>
                      <a:pt x="624" y="1248"/>
                      <a:pt x="656" y="1352"/>
                      <a:pt x="696" y="1400"/>
                    </a:cubicBezTo>
                    <a:cubicBezTo>
                      <a:pt x="736" y="1448"/>
                      <a:pt x="840" y="1472"/>
                      <a:pt x="840" y="1496"/>
                    </a:cubicBezTo>
                    <a:cubicBezTo>
                      <a:pt x="840" y="1520"/>
                      <a:pt x="744" y="1568"/>
                      <a:pt x="696" y="1544"/>
                    </a:cubicBezTo>
                    <a:cubicBezTo>
                      <a:pt x="648" y="1520"/>
                      <a:pt x="608" y="1368"/>
                      <a:pt x="552" y="1352"/>
                    </a:cubicBezTo>
                    <a:cubicBezTo>
                      <a:pt x="496" y="1336"/>
                      <a:pt x="400" y="1432"/>
                      <a:pt x="360" y="1448"/>
                    </a:cubicBezTo>
                    <a:cubicBezTo>
                      <a:pt x="320" y="1464"/>
                      <a:pt x="336" y="1472"/>
                      <a:pt x="312" y="1448"/>
                    </a:cubicBezTo>
                    <a:cubicBezTo>
                      <a:pt x="288" y="1424"/>
                      <a:pt x="256" y="1328"/>
                      <a:pt x="216" y="1304"/>
                    </a:cubicBezTo>
                    <a:cubicBezTo>
                      <a:pt x="176" y="1280"/>
                      <a:pt x="80" y="1264"/>
                      <a:pt x="72" y="1304"/>
                    </a:cubicBezTo>
                    <a:cubicBezTo>
                      <a:pt x="64" y="1344"/>
                      <a:pt x="168" y="1488"/>
                      <a:pt x="168" y="1544"/>
                    </a:cubicBezTo>
                    <a:cubicBezTo>
                      <a:pt x="168" y="1600"/>
                      <a:pt x="96" y="1616"/>
                      <a:pt x="72" y="1640"/>
                    </a:cubicBezTo>
                    <a:cubicBezTo>
                      <a:pt x="48" y="1664"/>
                      <a:pt x="32" y="1640"/>
                      <a:pt x="24" y="1688"/>
                    </a:cubicBezTo>
                    <a:cubicBezTo>
                      <a:pt x="16" y="1736"/>
                      <a:pt x="0" y="1888"/>
                      <a:pt x="24" y="1928"/>
                    </a:cubicBezTo>
                    <a:cubicBezTo>
                      <a:pt x="48" y="1968"/>
                      <a:pt x="112" y="1952"/>
                      <a:pt x="168" y="1928"/>
                    </a:cubicBezTo>
                    <a:cubicBezTo>
                      <a:pt x="224" y="1904"/>
                      <a:pt x="280" y="1824"/>
                      <a:pt x="360" y="1784"/>
                    </a:cubicBezTo>
                    <a:cubicBezTo>
                      <a:pt x="440" y="1744"/>
                      <a:pt x="576" y="1688"/>
                      <a:pt x="648" y="1688"/>
                    </a:cubicBezTo>
                    <a:cubicBezTo>
                      <a:pt x="720" y="1688"/>
                      <a:pt x="752" y="1776"/>
                      <a:pt x="792" y="1784"/>
                    </a:cubicBezTo>
                    <a:cubicBezTo>
                      <a:pt x="832" y="1792"/>
                      <a:pt x="856" y="1768"/>
                      <a:pt x="888" y="1736"/>
                    </a:cubicBezTo>
                    <a:cubicBezTo>
                      <a:pt x="920" y="1704"/>
                      <a:pt x="952" y="1616"/>
                      <a:pt x="984" y="1592"/>
                    </a:cubicBezTo>
                    <a:cubicBezTo>
                      <a:pt x="1016" y="1568"/>
                      <a:pt x="1048" y="1600"/>
                      <a:pt x="1080" y="1592"/>
                    </a:cubicBezTo>
                    <a:cubicBezTo>
                      <a:pt x="1112" y="1584"/>
                      <a:pt x="1168" y="1576"/>
                      <a:pt x="1176" y="1544"/>
                    </a:cubicBezTo>
                    <a:cubicBezTo>
                      <a:pt x="1184" y="1512"/>
                      <a:pt x="1128" y="1440"/>
                      <a:pt x="1128" y="1400"/>
                    </a:cubicBezTo>
                    <a:cubicBezTo>
                      <a:pt x="1128" y="1360"/>
                      <a:pt x="1176" y="1344"/>
                      <a:pt x="1176" y="1304"/>
                    </a:cubicBezTo>
                    <a:cubicBezTo>
                      <a:pt x="1176" y="1264"/>
                      <a:pt x="1120" y="1232"/>
                      <a:pt x="1128" y="1160"/>
                    </a:cubicBezTo>
                    <a:cubicBezTo>
                      <a:pt x="1136" y="1088"/>
                      <a:pt x="1176" y="920"/>
                      <a:pt x="1224" y="872"/>
                    </a:cubicBezTo>
                    <a:cubicBezTo>
                      <a:pt x="1272" y="824"/>
                      <a:pt x="1360" y="872"/>
                      <a:pt x="1416" y="872"/>
                    </a:cubicBezTo>
                    <a:cubicBezTo>
                      <a:pt x="1472" y="872"/>
                      <a:pt x="1536" y="888"/>
                      <a:pt x="1560" y="872"/>
                    </a:cubicBezTo>
                    <a:cubicBezTo>
                      <a:pt x="1584" y="856"/>
                      <a:pt x="1568" y="800"/>
                      <a:pt x="1560" y="776"/>
                    </a:cubicBezTo>
                    <a:cubicBezTo>
                      <a:pt x="1552" y="752"/>
                      <a:pt x="1520" y="744"/>
                      <a:pt x="1512" y="728"/>
                    </a:cubicBezTo>
                    <a:cubicBezTo>
                      <a:pt x="1504" y="712"/>
                      <a:pt x="1480" y="712"/>
                      <a:pt x="1512" y="680"/>
                    </a:cubicBezTo>
                    <a:cubicBezTo>
                      <a:pt x="1544" y="648"/>
                      <a:pt x="1664" y="584"/>
                      <a:pt x="1704" y="536"/>
                    </a:cubicBezTo>
                    <a:cubicBezTo>
                      <a:pt x="1744" y="488"/>
                      <a:pt x="1688" y="424"/>
                      <a:pt x="1752" y="392"/>
                    </a:cubicBezTo>
                    <a:cubicBezTo>
                      <a:pt x="1816" y="360"/>
                      <a:pt x="2008" y="336"/>
                      <a:pt x="2088" y="344"/>
                    </a:cubicBezTo>
                    <a:cubicBezTo>
                      <a:pt x="2168" y="352"/>
                      <a:pt x="2184" y="408"/>
                      <a:pt x="2232" y="440"/>
                    </a:cubicBezTo>
                    <a:cubicBezTo>
                      <a:pt x="2280" y="472"/>
                      <a:pt x="2320" y="488"/>
                      <a:pt x="2376" y="536"/>
                    </a:cubicBezTo>
                    <a:cubicBezTo>
                      <a:pt x="2432" y="584"/>
                      <a:pt x="2536" y="672"/>
                      <a:pt x="2568" y="728"/>
                    </a:cubicBezTo>
                    <a:cubicBezTo>
                      <a:pt x="2600" y="784"/>
                      <a:pt x="2624" y="776"/>
                      <a:pt x="2568" y="872"/>
                    </a:cubicBezTo>
                    <a:cubicBezTo>
                      <a:pt x="2512" y="968"/>
                      <a:pt x="2416" y="1088"/>
                      <a:pt x="2232" y="1304"/>
                    </a:cubicBezTo>
                    <a:cubicBezTo>
                      <a:pt x="2048" y="1520"/>
                      <a:pt x="1648" y="1920"/>
                      <a:pt x="1464" y="2168"/>
                    </a:cubicBezTo>
                    <a:cubicBezTo>
                      <a:pt x="1280" y="2416"/>
                      <a:pt x="1176" y="2688"/>
                      <a:pt x="1128" y="2792"/>
                    </a:cubicBezTo>
                    <a:cubicBezTo>
                      <a:pt x="1080" y="2896"/>
                      <a:pt x="928" y="2784"/>
                      <a:pt x="1176" y="2792"/>
                    </a:cubicBezTo>
                    <a:cubicBezTo>
                      <a:pt x="1424" y="2800"/>
                      <a:pt x="2020" y="2820"/>
                      <a:pt x="2616" y="2840"/>
                    </a:cubicBezTo>
                  </a:path>
                </a:pathLst>
              </a:custGeom>
              <a:solidFill>
                <a:srgbClr val="00CCFF"/>
              </a:solidFill>
              <a:ln w="25400" cap="flat">
                <a:solidFill>
                  <a:schemeClr val="tx1"/>
                </a:solidFill>
                <a:prstDash val="dash"/>
                <a:round/>
                <a:headEnd/>
                <a:tailEnd/>
              </a:ln>
            </p:spPr>
            <p:txBody>
              <a:bodyPr/>
              <a:lstStyle/>
              <a:p>
                <a:endParaRPr lang="ja-JP" altLang="en-US"/>
              </a:p>
            </p:txBody>
          </p:sp>
          <p:sp>
            <p:nvSpPr>
              <p:cNvPr id="57368" name="Text Box 6"/>
              <p:cNvSpPr txBox="1">
                <a:spLocks noChangeArrowheads="1"/>
              </p:cNvSpPr>
              <p:nvPr/>
            </p:nvSpPr>
            <p:spPr bwMode="auto">
              <a:xfrm>
                <a:off x="2736" y="1667"/>
                <a:ext cx="823" cy="288"/>
              </a:xfrm>
              <a:prstGeom prst="rect">
                <a:avLst/>
              </a:prstGeom>
              <a:noFill/>
              <a:ln w="9525">
                <a:noFill/>
                <a:miter lim="800000"/>
                <a:headEnd/>
                <a:tailEnd/>
              </a:ln>
            </p:spPr>
            <p:txBody>
              <a:bodyPr wrap="none">
                <a:spAutoFit/>
              </a:bodyPr>
              <a:lstStyle/>
              <a:p>
                <a:r>
                  <a:rPr lang="ja-JP" altLang="en-US" sz="2400">
                    <a:latin typeface="Times New Roman" pitchFamily="18" charset="0"/>
                  </a:rPr>
                  <a:t>９世紀頃</a:t>
                </a:r>
              </a:p>
            </p:txBody>
          </p:sp>
          <p:sp>
            <p:nvSpPr>
              <p:cNvPr id="57369" name="Text Box 7"/>
              <p:cNvSpPr txBox="1">
                <a:spLocks noChangeArrowheads="1"/>
              </p:cNvSpPr>
              <p:nvPr/>
            </p:nvSpPr>
            <p:spPr bwMode="auto">
              <a:xfrm>
                <a:off x="2918" y="2186"/>
                <a:ext cx="702" cy="288"/>
              </a:xfrm>
              <a:prstGeom prst="rect">
                <a:avLst/>
              </a:prstGeom>
              <a:noFill/>
              <a:ln w="9525">
                <a:noFill/>
                <a:miter lim="800000"/>
                <a:headEnd/>
                <a:tailEnd/>
              </a:ln>
            </p:spPr>
            <p:txBody>
              <a:bodyPr wrap="none">
                <a:spAutoFit/>
              </a:bodyPr>
              <a:lstStyle/>
              <a:p>
                <a:r>
                  <a:rPr lang="en-US" altLang="ja-JP" sz="2400">
                    <a:latin typeface="Times New Roman" pitchFamily="18" charset="0"/>
                  </a:rPr>
                  <a:t>Lagoon</a:t>
                </a:r>
              </a:p>
            </p:txBody>
          </p:sp>
          <p:sp>
            <p:nvSpPr>
              <p:cNvPr id="57370" name="Text Box 8"/>
              <p:cNvSpPr txBox="1">
                <a:spLocks noChangeArrowheads="1"/>
              </p:cNvSpPr>
              <p:nvPr/>
            </p:nvSpPr>
            <p:spPr bwMode="auto">
              <a:xfrm>
                <a:off x="4358" y="3037"/>
                <a:ext cx="884" cy="442"/>
              </a:xfrm>
              <a:prstGeom prst="rect">
                <a:avLst/>
              </a:prstGeom>
              <a:noFill/>
              <a:ln w="9525">
                <a:noFill/>
                <a:miter lim="800000"/>
                <a:headEnd/>
                <a:tailEnd/>
              </a:ln>
            </p:spPr>
            <p:txBody>
              <a:bodyPr wrap="none">
                <a:spAutoFit/>
              </a:bodyPr>
              <a:lstStyle/>
              <a:p>
                <a:r>
                  <a:rPr lang="ja-JP" altLang="en-US" sz="2400">
                    <a:latin typeface="Times New Roman" pitchFamily="18" charset="0"/>
                  </a:rPr>
                  <a:t>外洋</a:t>
                </a:r>
              </a:p>
              <a:p>
                <a:r>
                  <a:rPr lang="ja-JP" altLang="en-US" sz="1600">
                    <a:latin typeface="Times New Roman" pitchFamily="18" charset="0"/>
                  </a:rPr>
                  <a:t>海水準低下期</a:t>
                </a:r>
              </a:p>
            </p:txBody>
          </p:sp>
        </p:grpSp>
        <p:sp>
          <p:nvSpPr>
            <p:cNvPr id="57366" name="Text Box 9"/>
            <p:cNvSpPr txBox="1">
              <a:spLocks noChangeArrowheads="1"/>
            </p:cNvSpPr>
            <p:nvPr/>
          </p:nvSpPr>
          <p:spPr bwMode="auto">
            <a:xfrm>
              <a:off x="758" y="4010"/>
              <a:ext cx="4978" cy="288"/>
            </a:xfrm>
            <a:prstGeom prst="rect">
              <a:avLst/>
            </a:prstGeom>
            <a:noFill/>
            <a:ln w="9525">
              <a:noFill/>
              <a:miter lim="800000"/>
              <a:headEnd/>
              <a:tailEnd/>
            </a:ln>
          </p:spPr>
          <p:txBody>
            <a:bodyPr wrap="none">
              <a:spAutoFit/>
            </a:bodyPr>
            <a:lstStyle/>
            <a:p>
              <a:r>
                <a:rPr lang="ja-JP" altLang="en-US" sz="2400">
                  <a:latin typeface="Times New Roman" pitchFamily="18" charset="0"/>
                </a:rPr>
                <a:t>想定される 潟湖および湿地帯の範囲。海水準は上昇途上？</a:t>
              </a:r>
            </a:p>
          </p:txBody>
        </p:sp>
      </p:grpSp>
      <p:grpSp>
        <p:nvGrpSpPr>
          <p:cNvPr id="57347" name="Group 10"/>
          <p:cNvGrpSpPr>
            <a:grpSpLocks/>
          </p:cNvGrpSpPr>
          <p:nvPr/>
        </p:nvGrpSpPr>
        <p:grpSpPr bwMode="auto">
          <a:xfrm>
            <a:off x="3581400" y="1295400"/>
            <a:ext cx="1708150" cy="1295400"/>
            <a:chOff x="2256" y="816"/>
            <a:chExt cx="1076" cy="816"/>
          </a:xfrm>
        </p:grpSpPr>
        <p:grpSp>
          <p:nvGrpSpPr>
            <p:cNvPr id="57355" name="Group 11"/>
            <p:cNvGrpSpPr>
              <a:grpSpLocks/>
            </p:cNvGrpSpPr>
            <p:nvPr/>
          </p:nvGrpSpPr>
          <p:grpSpPr bwMode="auto">
            <a:xfrm>
              <a:off x="2256" y="960"/>
              <a:ext cx="1076" cy="672"/>
              <a:chOff x="2256" y="960"/>
              <a:chExt cx="1076" cy="672"/>
            </a:xfrm>
          </p:grpSpPr>
          <p:sp>
            <p:nvSpPr>
              <p:cNvPr id="57363" name="Oval 12"/>
              <p:cNvSpPr>
                <a:spLocks noChangeArrowheads="1"/>
              </p:cNvSpPr>
              <p:nvPr/>
            </p:nvSpPr>
            <p:spPr bwMode="auto">
              <a:xfrm>
                <a:off x="2832" y="960"/>
                <a:ext cx="336" cy="336"/>
              </a:xfrm>
              <a:prstGeom prst="ellipse">
                <a:avLst/>
              </a:prstGeom>
              <a:noFill/>
              <a:ln w="15875">
                <a:solidFill>
                  <a:srgbClr val="FF0000"/>
                </a:solidFill>
                <a:round/>
                <a:headEnd/>
                <a:tailEnd/>
              </a:ln>
            </p:spPr>
            <p:txBody>
              <a:bodyPr wrap="none" anchor="ctr"/>
              <a:lstStyle/>
              <a:p>
                <a:endParaRPr lang="ja-JP" altLang="en-US" sz="2000"/>
              </a:p>
            </p:txBody>
          </p:sp>
          <p:sp>
            <p:nvSpPr>
              <p:cNvPr id="104461" name="Text Box 13"/>
              <p:cNvSpPr txBox="1">
                <a:spLocks noChangeArrowheads="1"/>
              </p:cNvSpPr>
              <p:nvPr/>
            </p:nvSpPr>
            <p:spPr bwMode="auto">
              <a:xfrm>
                <a:off x="2256" y="1344"/>
                <a:ext cx="1076" cy="288"/>
              </a:xfrm>
              <a:prstGeom prst="rect">
                <a:avLst/>
              </a:prstGeom>
              <a:noFill/>
              <a:ln w="9525">
                <a:noFill/>
                <a:miter lim="800000"/>
                <a:headEnd/>
                <a:tailEnd/>
              </a:ln>
              <a:effectLst/>
            </p:spPr>
            <p:txBody>
              <a:bodyPr wrap="none">
                <a:spAutoFit/>
              </a:bodyPr>
              <a:lstStyle/>
              <a:p>
                <a:pPr>
                  <a:defRPr/>
                </a:pPr>
                <a:r>
                  <a:rPr lang="ja-JP" altLang="en-US" sz="2400">
                    <a:solidFill>
                      <a:srgbClr val="FF0066"/>
                    </a:solidFill>
                    <a:effectLst>
                      <a:outerShdw blurRad="38100" dist="38100" dir="2700000" algn="tl">
                        <a:srgbClr val="C0C0C0"/>
                      </a:outerShdw>
                    </a:effectLst>
                    <a:latin typeface="Times New Roman" pitchFamily="18" charset="0"/>
                    <a:ea typeface="ＭＳ Ｐゴシック" pitchFamily="50" charset="-128"/>
                  </a:rPr>
                  <a:t>市川橋遺跡</a:t>
                </a:r>
              </a:p>
            </p:txBody>
          </p:sp>
        </p:grpSp>
        <p:sp>
          <p:nvSpPr>
            <p:cNvPr id="57356" name="Line 14"/>
            <p:cNvSpPr>
              <a:spLocks noChangeShapeType="1"/>
            </p:cNvSpPr>
            <p:nvPr/>
          </p:nvSpPr>
          <p:spPr bwMode="auto">
            <a:xfrm>
              <a:off x="2640" y="1104"/>
              <a:ext cx="576" cy="48"/>
            </a:xfrm>
            <a:prstGeom prst="line">
              <a:avLst/>
            </a:prstGeom>
            <a:noFill/>
            <a:ln w="12700">
              <a:solidFill>
                <a:srgbClr val="FFFF00"/>
              </a:solidFill>
              <a:round/>
              <a:headEnd/>
              <a:tailEnd/>
            </a:ln>
          </p:spPr>
          <p:txBody>
            <a:bodyPr/>
            <a:lstStyle/>
            <a:p>
              <a:endParaRPr lang="ja-JP" altLang="en-US"/>
            </a:p>
          </p:txBody>
        </p:sp>
        <p:sp>
          <p:nvSpPr>
            <p:cNvPr id="57357" name="Line 15"/>
            <p:cNvSpPr>
              <a:spLocks noChangeShapeType="1"/>
            </p:cNvSpPr>
            <p:nvPr/>
          </p:nvSpPr>
          <p:spPr bwMode="auto">
            <a:xfrm>
              <a:off x="3024" y="816"/>
              <a:ext cx="0" cy="384"/>
            </a:xfrm>
            <a:prstGeom prst="line">
              <a:avLst/>
            </a:prstGeom>
            <a:noFill/>
            <a:ln w="12700">
              <a:solidFill>
                <a:srgbClr val="FFFF00"/>
              </a:solidFill>
              <a:round/>
              <a:headEnd/>
              <a:tailEnd/>
            </a:ln>
          </p:spPr>
          <p:txBody>
            <a:bodyPr/>
            <a:lstStyle/>
            <a:p>
              <a:endParaRPr lang="ja-JP" altLang="en-US"/>
            </a:p>
          </p:txBody>
        </p:sp>
        <p:sp>
          <p:nvSpPr>
            <p:cNvPr id="57358" name="Line 16"/>
            <p:cNvSpPr>
              <a:spLocks noChangeShapeType="1"/>
            </p:cNvSpPr>
            <p:nvPr/>
          </p:nvSpPr>
          <p:spPr bwMode="auto">
            <a:xfrm>
              <a:off x="2976" y="1008"/>
              <a:ext cx="0" cy="192"/>
            </a:xfrm>
            <a:prstGeom prst="line">
              <a:avLst/>
            </a:prstGeom>
            <a:noFill/>
            <a:ln w="12700">
              <a:solidFill>
                <a:srgbClr val="FFFF00"/>
              </a:solidFill>
              <a:round/>
              <a:headEnd/>
              <a:tailEnd/>
            </a:ln>
          </p:spPr>
          <p:txBody>
            <a:bodyPr/>
            <a:lstStyle/>
            <a:p>
              <a:endParaRPr lang="ja-JP" altLang="en-US"/>
            </a:p>
          </p:txBody>
        </p:sp>
        <p:sp>
          <p:nvSpPr>
            <p:cNvPr id="57359" name="Line 17"/>
            <p:cNvSpPr>
              <a:spLocks noChangeShapeType="1"/>
            </p:cNvSpPr>
            <p:nvPr/>
          </p:nvSpPr>
          <p:spPr bwMode="auto">
            <a:xfrm>
              <a:off x="2928" y="1008"/>
              <a:ext cx="0" cy="192"/>
            </a:xfrm>
            <a:prstGeom prst="line">
              <a:avLst/>
            </a:prstGeom>
            <a:noFill/>
            <a:ln w="12700">
              <a:solidFill>
                <a:srgbClr val="FFFF00"/>
              </a:solidFill>
              <a:round/>
              <a:headEnd/>
              <a:tailEnd/>
            </a:ln>
          </p:spPr>
          <p:txBody>
            <a:bodyPr/>
            <a:lstStyle/>
            <a:p>
              <a:endParaRPr lang="ja-JP" altLang="en-US"/>
            </a:p>
          </p:txBody>
        </p:sp>
        <p:sp>
          <p:nvSpPr>
            <p:cNvPr id="57360" name="Line 18"/>
            <p:cNvSpPr>
              <a:spLocks noChangeShapeType="1"/>
            </p:cNvSpPr>
            <p:nvPr/>
          </p:nvSpPr>
          <p:spPr bwMode="auto">
            <a:xfrm>
              <a:off x="3072" y="1008"/>
              <a:ext cx="0" cy="192"/>
            </a:xfrm>
            <a:prstGeom prst="line">
              <a:avLst/>
            </a:prstGeom>
            <a:noFill/>
            <a:ln w="12700">
              <a:solidFill>
                <a:srgbClr val="FFFF00"/>
              </a:solidFill>
              <a:round/>
              <a:headEnd/>
              <a:tailEnd/>
            </a:ln>
          </p:spPr>
          <p:txBody>
            <a:bodyPr/>
            <a:lstStyle/>
            <a:p>
              <a:endParaRPr lang="ja-JP" altLang="en-US"/>
            </a:p>
          </p:txBody>
        </p:sp>
        <p:sp>
          <p:nvSpPr>
            <p:cNvPr id="57361" name="Line 19"/>
            <p:cNvSpPr>
              <a:spLocks noChangeShapeType="1"/>
            </p:cNvSpPr>
            <p:nvPr/>
          </p:nvSpPr>
          <p:spPr bwMode="auto">
            <a:xfrm flipH="1" flipV="1">
              <a:off x="2832" y="1056"/>
              <a:ext cx="336" cy="48"/>
            </a:xfrm>
            <a:prstGeom prst="line">
              <a:avLst/>
            </a:prstGeom>
            <a:noFill/>
            <a:ln w="12700">
              <a:solidFill>
                <a:srgbClr val="FFFF00"/>
              </a:solidFill>
              <a:round/>
              <a:headEnd/>
              <a:tailEnd/>
            </a:ln>
          </p:spPr>
          <p:txBody>
            <a:bodyPr/>
            <a:lstStyle/>
            <a:p>
              <a:endParaRPr lang="ja-JP" altLang="en-US"/>
            </a:p>
          </p:txBody>
        </p:sp>
        <p:sp>
          <p:nvSpPr>
            <p:cNvPr id="57362" name="Line 20"/>
            <p:cNvSpPr>
              <a:spLocks noChangeShapeType="1"/>
            </p:cNvSpPr>
            <p:nvPr/>
          </p:nvSpPr>
          <p:spPr bwMode="auto">
            <a:xfrm flipH="1">
              <a:off x="2832" y="1200"/>
              <a:ext cx="288" cy="0"/>
            </a:xfrm>
            <a:prstGeom prst="line">
              <a:avLst/>
            </a:prstGeom>
            <a:noFill/>
            <a:ln w="12700">
              <a:solidFill>
                <a:srgbClr val="FFFF00"/>
              </a:solidFill>
              <a:round/>
              <a:headEnd/>
              <a:tailEnd/>
            </a:ln>
          </p:spPr>
          <p:txBody>
            <a:bodyPr/>
            <a:lstStyle/>
            <a:p>
              <a:endParaRPr lang="ja-JP" altLang="en-US"/>
            </a:p>
          </p:txBody>
        </p:sp>
      </p:grpSp>
      <p:grpSp>
        <p:nvGrpSpPr>
          <p:cNvPr id="57348" name="Group 21"/>
          <p:cNvGrpSpPr>
            <a:grpSpLocks/>
          </p:cNvGrpSpPr>
          <p:nvPr/>
        </p:nvGrpSpPr>
        <p:grpSpPr bwMode="auto">
          <a:xfrm>
            <a:off x="3200400" y="3505200"/>
            <a:ext cx="2012950" cy="1066800"/>
            <a:chOff x="2016" y="2208"/>
            <a:chExt cx="1268" cy="672"/>
          </a:xfrm>
        </p:grpSpPr>
        <p:sp>
          <p:nvSpPr>
            <p:cNvPr id="57353" name="Oval 22"/>
            <p:cNvSpPr>
              <a:spLocks noChangeArrowheads="1"/>
            </p:cNvSpPr>
            <p:nvPr/>
          </p:nvSpPr>
          <p:spPr bwMode="auto">
            <a:xfrm>
              <a:off x="2496" y="2208"/>
              <a:ext cx="336" cy="336"/>
            </a:xfrm>
            <a:prstGeom prst="ellipse">
              <a:avLst/>
            </a:prstGeom>
            <a:noFill/>
            <a:ln w="15875">
              <a:solidFill>
                <a:srgbClr val="FF0000"/>
              </a:solidFill>
              <a:round/>
              <a:headEnd/>
              <a:tailEnd/>
            </a:ln>
          </p:spPr>
          <p:txBody>
            <a:bodyPr wrap="none" anchor="ctr"/>
            <a:lstStyle/>
            <a:p>
              <a:endParaRPr lang="ja-JP" altLang="en-US" sz="2000"/>
            </a:p>
          </p:txBody>
        </p:sp>
        <p:sp>
          <p:nvSpPr>
            <p:cNvPr id="104471" name="Text Box 23"/>
            <p:cNvSpPr txBox="1">
              <a:spLocks noChangeArrowheads="1"/>
            </p:cNvSpPr>
            <p:nvPr/>
          </p:nvSpPr>
          <p:spPr bwMode="auto">
            <a:xfrm>
              <a:off x="2016" y="2592"/>
              <a:ext cx="1268" cy="288"/>
            </a:xfrm>
            <a:prstGeom prst="rect">
              <a:avLst/>
            </a:prstGeom>
            <a:noFill/>
            <a:ln w="9525">
              <a:noFill/>
              <a:miter lim="800000"/>
              <a:headEnd/>
              <a:tailEnd/>
            </a:ln>
            <a:effectLst/>
          </p:spPr>
          <p:txBody>
            <a:bodyPr wrap="none">
              <a:spAutoFit/>
            </a:bodyPr>
            <a:lstStyle/>
            <a:p>
              <a:pPr>
                <a:defRPr/>
              </a:pPr>
              <a:r>
                <a:rPr lang="ja-JP" altLang="en-US" sz="2400">
                  <a:solidFill>
                    <a:srgbClr val="FF0066"/>
                  </a:solidFill>
                  <a:effectLst>
                    <a:outerShdw blurRad="38100" dist="38100" dir="2700000" algn="tl">
                      <a:srgbClr val="C0C0C0"/>
                    </a:outerShdw>
                  </a:effectLst>
                  <a:latin typeface="Times New Roman" pitchFamily="18" charset="0"/>
                  <a:ea typeface="ＭＳ Ｐゴシック" pitchFamily="50" charset="-128"/>
                </a:rPr>
                <a:t>中野高柳遺跡</a:t>
              </a:r>
            </a:p>
          </p:txBody>
        </p:sp>
      </p:grpSp>
      <p:grpSp>
        <p:nvGrpSpPr>
          <p:cNvPr id="57349" name="Group 24"/>
          <p:cNvGrpSpPr>
            <a:grpSpLocks/>
          </p:cNvGrpSpPr>
          <p:nvPr/>
        </p:nvGrpSpPr>
        <p:grpSpPr bwMode="auto">
          <a:xfrm>
            <a:off x="5562600" y="2916238"/>
            <a:ext cx="1920875" cy="665162"/>
            <a:chOff x="3504" y="1837"/>
            <a:chExt cx="1210" cy="419"/>
          </a:xfrm>
        </p:grpSpPr>
        <p:sp>
          <p:nvSpPr>
            <p:cNvPr id="57351" name="Oval 25"/>
            <p:cNvSpPr>
              <a:spLocks noChangeArrowheads="1"/>
            </p:cNvSpPr>
            <p:nvPr/>
          </p:nvSpPr>
          <p:spPr bwMode="auto">
            <a:xfrm>
              <a:off x="3504" y="1920"/>
              <a:ext cx="336" cy="336"/>
            </a:xfrm>
            <a:prstGeom prst="ellipse">
              <a:avLst/>
            </a:prstGeom>
            <a:noFill/>
            <a:ln w="15875">
              <a:solidFill>
                <a:srgbClr val="FF0000"/>
              </a:solidFill>
              <a:round/>
              <a:headEnd/>
              <a:tailEnd/>
            </a:ln>
          </p:spPr>
          <p:txBody>
            <a:bodyPr wrap="none" anchor="ctr"/>
            <a:lstStyle/>
            <a:p>
              <a:endParaRPr lang="ja-JP" altLang="en-US" sz="2000"/>
            </a:p>
          </p:txBody>
        </p:sp>
        <p:sp>
          <p:nvSpPr>
            <p:cNvPr id="104474" name="Text Box 26"/>
            <p:cNvSpPr txBox="1">
              <a:spLocks noChangeArrowheads="1"/>
            </p:cNvSpPr>
            <p:nvPr/>
          </p:nvSpPr>
          <p:spPr bwMode="auto">
            <a:xfrm>
              <a:off x="3830" y="1837"/>
              <a:ext cx="884" cy="288"/>
            </a:xfrm>
            <a:prstGeom prst="rect">
              <a:avLst/>
            </a:prstGeom>
            <a:noFill/>
            <a:ln w="9525">
              <a:noFill/>
              <a:miter lim="800000"/>
              <a:headEnd/>
              <a:tailEnd/>
            </a:ln>
            <a:effectLst/>
          </p:spPr>
          <p:txBody>
            <a:bodyPr wrap="none">
              <a:spAutoFit/>
            </a:bodyPr>
            <a:lstStyle/>
            <a:p>
              <a:pPr>
                <a:defRPr/>
              </a:pPr>
              <a:r>
                <a:rPr lang="ja-JP" altLang="en-US" sz="2400">
                  <a:solidFill>
                    <a:srgbClr val="FF0066"/>
                  </a:solidFill>
                  <a:effectLst>
                    <a:outerShdw blurRad="38100" dist="38100" dir="2700000" algn="tl">
                      <a:srgbClr val="C0C0C0"/>
                    </a:outerShdw>
                  </a:effectLst>
                  <a:latin typeface="Times New Roman" pitchFamily="18" charset="0"/>
                  <a:ea typeface="ＭＳ Ｐゴシック" pitchFamily="50" charset="-128"/>
                </a:rPr>
                <a:t>沼向遺跡</a:t>
              </a:r>
            </a:p>
          </p:txBody>
        </p:sp>
      </p:grpSp>
      <p:sp>
        <p:nvSpPr>
          <p:cNvPr id="57350" name="Text Box 28"/>
          <p:cNvSpPr txBox="1">
            <a:spLocks noChangeArrowheads="1"/>
          </p:cNvSpPr>
          <p:nvPr/>
        </p:nvSpPr>
        <p:spPr bwMode="auto">
          <a:xfrm>
            <a:off x="8001000" y="4114800"/>
            <a:ext cx="1066800" cy="228600"/>
          </a:xfrm>
          <a:prstGeom prst="rect">
            <a:avLst/>
          </a:prstGeom>
          <a:noFill/>
          <a:ln w="9525">
            <a:noFill/>
            <a:miter lim="800000"/>
            <a:headEnd/>
            <a:tailEnd/>
          </a:ln>
        </p:spPr>
        <p:txBody>
          <a:bodyPr>
            <a:spAutoFit/>
          </a:bodyPr>
          <a:lstStyle/>
          <a:p>
            <a:r>
              <a:rPr lang="ja-JP" altLang="en-US" sz="900">
                <a:solidFill>
                  <a:srgbClr val="FF0066"/>
                </a:solidFill>
                <a:latin typeface="Times New Roman" pitchFamily="18" charset="0"/>
              </a:rPr>
              <a:t>Ｌａｇｏｏｎ　写真へ</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5"/>
          <p:cNvPicPr>
            <a:picLocks noChangeAspect="1" noChangeArrowheads="1"/>
          </p:cNvPicPr>
          <p:nvPr/>
        </p:nvPicPr>
        <p:blipFill>
          <a:blip r:embed="rId3"/>
          <a:srcRect/>
          <a:stretch>
            <a:fillRect/>
          </a:stretch>
        </p:blipFill>
        <p:spPr bwMode="auto">
          <a:xfrm>
            <a:off x="611188" y="0"/>
            <a:ext cx="7740650" cy="6904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8"/>
          <p:cNvPicPr>
            <a:picLocks noChangeAspect="1" noChangeArrowheads="1"/>
          </p:cNvPicPr>
          <p:nvPr/>
        </p:nvPicPr>
        <p:blipFill>
          <a:blip r:embed="rId3"/>
          <a:srcRect/>
          <a:stretch>
            <a:fillRect/>
          </a:stretch>
        </p:blipFill>
        <p:spPr bwMode="auto">
          <a:xfrm>
            <a:off x="0" y="333375"/>
            <a:ext cx="9144000" cy="6827838"/>
          </a:xfrm>
          <a:prstGeom prst="rect">
            <a:avLst/>
          </a:prstGeom>
          <a:noFill/>
          <a:ln w="9525">
            <a:noFill/>
            <a:miter lim="800000"/>
            <a:headEnd/>
            <a:tailEnd/>
          </a:ln>
        </p:spPr>
      </p:pic>
      <p:sp>
        <p:nvSpPr>
          <p:cNvPr id="61442" name="Text Box 6"/>
          <p:cNvSpPr txBox="1">
            <a:spLocks noChangeArrowheads="1"/>
          </p:cNvSpPr>
          <p:nvPr/>
        </p:nvSpPr>
        <p:spPr bwMode="auto">
          <a:xfrm>
            <a:off x="5559425" y="266700"/>
            <a:ext cx="1098550" cy="366713"/>
          </a:xfrm>
          <a:prstGeom prst="rect">
            <a:avLst/>
          </a:prstGeom>
          <a:noFill/>
          <a:ln w="9525">
            <a:noFill/>
            <a:miter lim="800000"/>
            <a:headEnd/>
            <a:tailEnd/>
          </a:ln>
        </p:spPr>
        <p:txBody>
          <a:bodyPr wrap="none">
            <a:spAutoFit/>
          </a:bodyPr>
          <a:lstStyle/>
          <a:p>
            <a:r>
              <a:rPr lang="ja-JP" altLang="en-US"/>
              <a:t>北北西→</a:t>
            </a:r>
          </a:p>
        </p:txBody>
      </p:sp>
      <p:sp>
        <p:nvSpPr>
          <p:cNvPr id="61443" name="Text Box 7"/>
          <p:cNvSpPr txBox="1">
            <a:spLocks noChangeArrowheads="1"/>
          </p:cNvSpPr>
          <p:nvPr/>
        </p:nvSpPr>
        <p:spPr bwMode="auto">
          <a:xfrm>
            <a:off x="323850" y="266700"/>
            <a:ext cx="1098550" cy="366713"/>
          </a:xfrm>
          <a:prstGeom prst="rect">
            <a:avLst/>
          </a:prstGeom>
          <a:noFill/>
          <a:ln w="9525">
            <a:noFill/>
            <a:miter lim="800000"/>
            <a:headEnd/>
            <a:tailEnd/>
          </a:ln>
        </p:spPr>
        <p:txBody>
          <a:bodyPr wrap="none">
            <a:spAutoFit/>
          </a:bodyPr>
          <a:lstStyle/>
          <a:p>
            <a:r>
              <a:rPr lang="ja-JP" altLang="en-US"/>
              <a:t>←南南東</a:t>
            </a:r>
          </a:p>
        </p:txBody>
      </p:sp>
      <p:grpSp>
        <p:nvGrpSpPr>
          <p:cNvPr id="48135" name="Group 7"/>
          <p:cNvGrpSpPr>
            <a:grpSpLocks/>
          </p:cNvGrpSpPr>
          <p:nvPr/>
        </p:nvGrpSpPr>
        <p:grpSpPr bwMode="auto">
          <a:xfrm>
            <a:off x="1042988" y="2439988"/>
            <a:ext cx="7042150" cy="1781175"/>
            <a:chOff x="657" y="1537"/>
            <a:chExt cx="4436" cy="1122"/>
          </a:xfrm>
        </p:grpSpPr>
        <p:sp>
          <p:nvSpPr>
            <p:cNvPr id="61445" name="Line 5"/>
            <p:cNvSpPr>
              <a:spLocks noChangeShapeType="1"/>
            </p:cNvSpPr>
            <p:nvPr/>
          </p:nvSpPr>
          <p:spPr bwMode="auto">
            <a:xfrm flipH="1">
              <a:off x="657" y="1661"/>
              <a:ext cx="3357" cy="998"/>
            </a:xfrm>
            <a:prstGeom prst="line">
              <a:avLst/>
            </a:prstGeom>
            <a:noFill/>
            <a:ln w="25400">
              <a:solidFill>
                <a:srgbClr val="FF0000"/>
              </a:solidFill>
              <a:round/>
              <a:headEnd/>
              <a:tailEnd type="triangle" w="med" len="med"/>
            </a:ln>
          </p:spPr>
          <p:txBody>
            <a:bodyPr/>
            <a:lstStyle/>
            <a:p>
              <a:endParaRPr lang="ja-JP" altLang="en-US"/>
            </a:p>
          </p:txBody>
        </p:sp>
        <p:sp>
          <p:nvSpPr>
            <p:cNvPr id="61446" name="Text Box 6"/>
            <p:cNvSpPr txBox="1">
              <a:spLocks noChangeArrowheads="1"/>
            </p:cNvSpPr>
            <p:nvPr/>
          </p:nvSpPr>
          <p:spPr bwMode="auto">
            <a:xfrm>
              <a:off x="4001" y="1537"/>
              <a:ext cx="1092" cy="404"/>
            </a:xfrm>
            <a:prstGeom prst="rect">
              <a:avLst/>
            </a:prstGeom>
            <a:noFill/>
            <a:ln w="9525">
              <a:noFill/>
              <a:miter lim="800000"/>
              <a:headEnd/>
              <a:tailEnd/>
            </a:ln>
          </p:spPr>
          <p:txBody>
            <a:bodyPr wrap="none">
              <a:spAutoFit/>
            </a:bodyPr>
            <a:lstStyle/>
            <a:p>
              <a:r>
                <a:rPr lang="en-US" altLang="ja-JP"/>
                <a:t>2,450±30yrBP</a:t>
              </a:r>
            </a:p>
            <a:p>
              <a:r>
                <a:rPr lang="ja-JP" altLang="en-US"/>
                <a:t>（</a:t>
              </a:r>
              <a:r>
                <a:rPr lang="en-US" altLang="ja-JP"/>
                <a:t>IAAA-10985)</a:t>
              </a:r>
            </a:p>
          </p:txBody>
        </p:sp>
      </p:grpSp>
      <p:grpSp>
        <p:nvGrpSpPr>
          <p:cNvPr id="61450" name="Group 10"/>
          <p:cNvGrpSpPr>
            <a:grpSpLocks/>
          </p:cNvGrpSpPr>
          <p:nvPr/>
        </p:nvGrpSpPr>
        <p:grpSpPr bwMode="auto">
          <a:xfrm>
            <a:off x="6372225" y="476250"/>
            <a:ext cx="2565400" cy="6411913"/>
            <a:chOff x="4014" y="300"/>
            <a:chExt cx="1616" cy="4039"/>
          </a:xfrm>
        </p:grpSpPr>
        <p:sp>
          <p:nvSpPr>
            <p:cNvPr id="61448" name="Text Box 8"/>
            <p:cNvSpPr txBox="1">
              <a:spLocks noChangeArrowheads="1"/>
            </p:cNvSpPr>
            <p:nvPr/>
          </p:nvSpPr>
          <p:spPr bwMode="auto">
            <a:xfrm>
              <a:off x="4059" y="300"/>
              <a:ext cx="1556" cy="1096"/>
            </a:xfrm>
            <a:prstGeom prst="rect">
              <a:avLst/>
            </a:prstGeom>
            <a:solidFill>
              <a:schemeClr val="bg2"/>
            </a:solidFill>
            <a:ln w="9525">
              <a:noFill/>
              <a:miter lim="800000"/>
              <a:headEnd/>
              <a:tailEnd/>
            </a:ln>
            <a:effectLst/>
          </p:spPr>
          <p:txBody>
            <a:bodyPr wrap="none">
              <a:spAutoFit/>
            </a:bodyPr>
            <a:lstStyle/>
            <a:p>
              <a:r>
                <a:rPr lang="ja-JP" altLang="en-US"/>
                <a:t>○津波堆積物の検出は</a:t>
              </a:r>
            </a:p>
            <a:p>
              <a:r>
                <a:rPr lang="ja-JP" altLang="en-US"/>
                <a:t>見た目上は困難</a:t>
              </a:r>
            </a:p>
            <a:p>
              <a:r>
                <a:rPr lang="ja-JP" altLang="en-US"/>
                <a:t>○洪水流の侵入で</a:t>
              </a:r>
            </a:p>
            <a:p>
              <a:r>
                <a:rPr lang="en-US" altLang="ja-JP"/>
                <a:t>Lagoon</a:t>
              </a:r>
              <a:r>
                <a:rPr lang="ja-JP" altLang="en-US"/>
                <a:t>底堆積物</a:t>
              </a:r>
            </a:p>
            <a:p>
              <a:r>
                <a:rPr lang="ja-JP" altLang="en-US"/>
                <a:t>がかき回されている</a:t>
              </a:r>
            </a:p>
            <a:p>
              <a:r>
                <a:rPr lang="ja-JP" altLang="en-US"/>
                <a:t>可能性がある。</a:t>
              </a:r>
            </a:p>
          </p:txBody>
        </p:sp>
        <p:sp>
          <p:nvSpPr>
            <p:cNvPr id="61449" name="Text Box 9"/>
            <p:cNvSpPr txBox="1">
              <a:spLocks noChangeArrowheads="1"/>
            </p:cNvSpPr>
            <p:nvPr/>
          </p:nvSpPr>
          <p:spPr bwMode="auto">
            <a:xfrm>
              <a:off x="4014" y="2205"/>
              <a:ext cx="1616" cy="2134"/>
            </a:xfrm>
            <a:prstGeom prst="rect">
              <a:avLst/>
            </a:prstGeom>
            <a:solidFill>
              <a:schemeClr val="bg2"/>
            </a:solidFill>
            <a:ln w="9525">
              <a:noFill/>
              <a:miter lim="800000"/>
              <a:headEnd/>
              <a:tailEnd/>
            </a:ln>
            <a:effectLst/>
          </p:spPr>
          <p:txBody>
            <a:bodyPr wrap="none">
              <a:spAutoFit/>
            </a:bodyPr>
            <a:lstStyle/>
            <a:p>
              <a:r>
                <a:rPr lang="ja-JP" altLang="en-US"/>
                <a:t>火山灰，年代測定</a:t>
              </a:r>
            </a:p>
            <a:p>
              <a:r>
                <a:rPr lang="ja-JP" altLang="en-US"/>
                <a:t>イオウ分析，から</a:t>
              </a:r>
            </a:p>
            <a:p>
              <a:r>
                <a:rPr lang="ja-JP" altLang="en-US"/>
                <a:t>古地形を復元しつつ</a:t>
              </a:r>
            </a:p>
            <a:p>
              <a:r>
                <a:rPr lang="ja-JP" altLang="en-US"/>
                <a:t>津波堆積物の特定を</a:t>
              </a:r>
            </a:p>
            <a:p>
              <a:r>
                <a:rPr lang="ja-JP" altLang="en-US"/>
                <a:t>行う必要がある。</a:t>
              </a:r>
            </a:p>
            <a:p>
              <a:r>
                <a:rPr lang="ja-JP" altLang="en-US"/>
                <a:t>とくに，当時の多賀城</a:t>
              </a:r>
            </a:p>
            <a:p>
              <a:r>
                <a:rPr lang="ja-JP" altLang="en-US"/>
                <a:t>城下町部分までの</a:t>
              </a:r>
            </a:p>
            <a:p>
              <a:r>
                <a:rPr lang="ja-JP" altLang="en-US"/>
                <a:t>津波堆積物の状態</a:t>
              </a:r>
            </a:p>
            <a:p>
              <a:r>
                <a:rPr lang="ja-JP" altLang="en-US"/>
                <a:t>を，見いだしてゆきたい。</a:t>
              </a:r>
            </a:p>
            <a:p>
              <a:r>
                <a:rPr lang="ja-JP" altLang="en-US"/>
                <a:t>（潮流口からの津波</a:t>
              </a:r>
            </a:p>
            <a:p>
              <a:r>
                <a:rPr lang="ja-JP" altLang="en-US"/>
                <a:t>　侵入に焦点）</a:t>
              </a:r>
            </a:p>
            <a:p>
              <a:endParaRPr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135"/>
                                        </p:tgtEl>
                                        <p:attrNameLst>
                                          <p:attrName>style.visibility</p:attrName>
                                        </p:attrNameLst>
                                      </p:cBhvr>
                                      <p:to>
                                        <p:strVal val="visible"/>
                                      </p:to>
                                    </p:set>
                                    <p:animEffect transition="in" filter="dissolve">
                                      <p:cBhvr>
                                        <p:cTn id="7" dur="500"/>
                                        <p:tgtEl>
                                          <p:spTgt spid="481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1450"/>
                                        </p:tgtEl>
                                        <p:attrNameLst>
                                          <p:attrName>style.visibility</p:attrName>
                                        </p:attrNameLst>
                                      </p:cBhvr>
                                      <p:to>
                                        <p:strVal val="visible"/>
                                      </p:to>
                                    </p:set>
                                    <p:animEffect transition="in" filter="dissolve">
                                      <p:cBhvr>
                                        <p:cTn id="12" dur="500"/>
                                        <p:tgtEl>
                                          <p:spTgt spid="61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p:cNvPicPr>
            <a:picLocks noChangeAspect="1" noChangeArrowheads="1"/>
          </p:cNvPicPr>
          <p:nvPr/>
        </p:nvPicPr>
        <p:blipFill>
          <a:blip r:embed="rId3"/>
          <a:srcRect/>
          <a:stretch>
            <a:fillRect/>
          </a:stretch>
        </p:blipFill>
        <p:spPr bwMode="auto">
          <a:xfrm>
            <a:off x="1692275" y="0"/>
            <a:ext cx="5711825" cy="7316788"/>
          </a:xfrm>
          <a:prstGeom prst="rect">
            <a:avLst/>
          </a:prstGeom>
          <a:noFill/>
          <a:ln w="9525">
            <a:noFill/>
            <a:miter lim="800000"/>
            <a:headEnd/>
            <a:tailEnd/>
          </a:ln>
        </p:spPr>
      </p:pic>
      <p:sp>
        <p:nvSpPr>
          <p:cNvPr id="63490" name="Text Box 5"/>
          <p:cNvSpPr txBox="1">
            <a:spLocks noChangeArrowheads="1"/>
          </p:cNvSpPr>
          <p:nvPr/>
        </p:nvSpPr>
        <p:spPr bwMode="auto">
          <a:xfrm>
            <a:off x="1023938" y="-22225"/>
            <a:ext cx="412750" cy="366713"/>
          </a:xfrm>
          <a:prstGeom prst="rect">
            <a:avLst/>
          </a:prstGeom>
          <a:noFill/>
          <a:ln w="9525">
            <a:noFill/>
            <a:miter lim="800000"/>
            <a:headEnd/>
            <a:tailEnd/>
          </a:ln>
        </p:spPr>
        <p:txBody>
          <a:bodyPr wrap="none">
            <a:spAutoFit/>
          </a:bodyPr>
          <a:lstStyle/>
          <a:p>
            <a:r>
              <a:rPr lang="ja-JP" altLang="en-US"/>
              <a:t>北</a:t>
            </a:r>
          </a:p>
        </p:txBody>
      </p:sp>
      <p:sp>
        <p:nvSpPr>
          <p:cNvPr id="63491" name="Text Box 6"/>
          <p:cNvSpPr txBox="1">
            <a:spLocks noChangeArrowheads="1"/>
          </p:cNvSpPr>
          <p:nvPr/>
        </p:nvSpPr>
        <p:spPr bwMode="auto">
          <a:xfrm>
            <a:off x="7596188" y="-22225"/>
            <a:ext cx="412750" cy="366713"/>
          </a:xfrm>
          <a:prstGeom prst="rect">
            <a:avLst/>
          </a:prstGeom>
          <a:noFill/>
          <a:ln w="9525">
            <a:noFill/>
            <a:miter lim="800000"/>
            <a:headEnd/>
            <a:tailEnd/>
          </a:ln>
        </p:spPr>
        <p:txBody>
          <a:bodyPr wrap="none">
            <a:spAutoFit/>
          </a:bodyPr>
          <a:lstStyle/>
          <a:p>
            <a:r>
              <a:rPr lang="ja-JP" altLang="en-US"/>
              <a:t>南</a:t>
            </a:r>
          </a:p>
        </p:txBody>
      </p:sp>
      <p:sp>
        <p:nvSpPr>
          <p:cNvPr id="63492" name="Text Box 5"/>
          <p:cNvSpPr txBox="1">
            <a:spLocks noChangeArrowheads="1"/>
          </p:cNvSpPr>
          <p:nvPr/>
        </p:nvSpPr>
        <p:spPr bwMode="auto">
          <a:xfrm>
            <a:off x="1547813" y="4437063"/>
            <a:ext cx="501650" cy="366712"/>
          </a:xfrm>
          <a:prstGeom prst="rect">
            <a:avLst/>
          </a:prstGeom>
          <a:noFill/>
          <a:ln w="9525">
            <a:noFill/>
            <a:miter lim="800000"/>
            <a:headEnd/>
            <a:tailEnd/>
          </a:ln>
        </p:spPr>
        <p:txBody>
          <a:bodyPr wrap="none">
            <a:spAutoFit/>
          </a:bodyPr>
          <a:lstStyle/>
          <a:p>
            <a:r>
              <a:rPr lang="en-US" altLang="ja-JP"/>
              <a:t>0m</a:t>
            </a:r>
          </a:p>
        </p:txBody>
      </p:sp>
      <p:sp>
        <p:nvSpPr>
          <p:cNvPr id="63493" name="Text Box 6"/>
          <p:cNvSpPr txBox="1">
            <a:spLocks noChangeArrowheads="1"/>
          </p:cNvSpPr>
          <p:nvPr/>
        </p:nvSpPr>
        <p:spPr bwMode="auto">
          <a:xfrm>
            <a:off x="1547813" y="3213100"/>
            <a:ext cx="501650" cy="366713"/>
          </a:xfrm>
          <a:prstGeom prst="rect">
            <a:avLst/>
          </a:prstGeom>
          <a:noFill/>
          <a:ln w="9525">
            <a:noFill/>
            <a:miter lim="800000"/>
            <a:headEnd/>
            <a:tailEnd/>
          </a:ln>
        </p:spPr>
        <p:txBody>
          <a:bodyPr wrap="none">
            <a:spAutoFit/>
          </a:bodyPr>
          <a:lstStyle/>
          <a:p>
            <a:r>
              <a:rPr lang="en-US" altLang="ja-JP"/>
              <a:t>1.0</a:t>
            </a:r>
          </a:p>
        </p:txBody>
      </p:sp>
      <p:sp>
        <p:nvSpPr>
          <p:cNvPr id="63494" name="Text Box 7"/>
          <p:cNvSpPr txBox="1">
            <a:spLocks noChangeArrowheads="1"/>
          </p:cNvSpPr>
          <p:nvPr/>
        </p:nvSpPr>
        <p:spPr bwMode="auto">
          <a:xfrm>
            <a:off x="1547813" y="1989138"/>
            <a:ext cx="501650" cy="366712"/>
          </a:xfrm>
          <a:prstGeom prst="rect">
            <a:avLst/>
          </a:prstGeom>
          <a:noFill/>
          <a:ln w="9525">
            <a:noFill/>
            <a:miter lim="800000"/>
            <a:headEnd/>
            <a:tailEnd/>
          </a:ln>
        </p:spPr>
        <p:txBody>
          <a:bodyPr wrap="none">
            <a:spAutoFit/>
          </a:bodyPr>
          <a:lstStyle/>
          <a:p>
            <a:r>
              <a:rPr lang="en-US" altLang="ja-JP"/>
              <a:t>2.0</a:t>
            </a:r>
          </a:p>
        </p:txBody>
      </p:sp>
      <p:sp>
        <p:nvSpPr>
          <p:cNvPr id="63495" name="Text Box 8"/>
          <p:cNvSpPr txBox="1">
            <a:spLocks noChangeArrowheads="1"/>
          </p:cNvSpPr>
          <p:nvPr/>
        </p:nvSpPr>
        <p:spPr bwMode="auto">
          <a:xfrm rot="10800000" flipV="1">
            <a:off x="1477963" y="5734050"/>
            <a:ext cx="719137" cy="366713"/>
          </a:xfrm>
          <a:prstGeom prst="rect">
            <a:avLst/>
          </a:prstGeom>
          <a:noFill/>
          <a:ln w="9525">
            <a:noFill/>
            <a:miter lim="800000"/>
            <a:headEnd/>
            <a:tailEnd/>
          </a:ln>
        </p:spPr>
        <p:txBody>
          <a:bodyPr>
            <a:spAutoFit/>
          </a:bodyPr>
          <a:lstStyle/>
          <a:p>
            <a:r>
              <a:rPr lang="en-US" altLang="ja-JP"/>
              <a:t>-1.0</a:t>
            </a:r>
          </a:p>
        </p:txBody>
      </p:sp>
      <p:sp>
        <p:nvSpPr>
          <p:cNvPr id="63496" name="Text Box 9"/>
          <p:cNvSpPr txBox="1">
            <a:spLocks noChangeArrowheads="1"/>
          </p:cNvSpPr>
          <p:nvPr/>
        </p:nvSpPr>
        <p:spPr bwMode="auto">
          <a:xfrm rot="10800000" flipV="1">
            <a:off x="1619250" y="692150"/>
            <a:ext cx="503238" cy="366713"/>
          </a:xfrm>
          <a:prstGeom prst="rect">
            <a:avLst/>
          </a:prstGeom>
          <a:noFill/>
          <a:ln w="9525">
            <a:noFill/>
            <a:miter lim="800000"/>
            <a:headEnd/>
            <a:tailEnd/>
          </a:ln>
        </p:spPr>
        <p:txBody>
          <a:bodyPr>
            <a:spAutoFit/>
          </a:bodyPr>
          <a:lstStyle/>
          <a:p>
            <a:r>
              <a:rPr lang="en-US" altLang="ja-JP"/>
              <a:t>3.0</a:t>
            </a:r>
          </a:p>
        </p:txBody>
      </p:sp>
      <p:sp>
        <p:nvSpPr>
          <p:cNvPr id="63497" name="Text Box 10"/>
          <p:cNvSpPr txBox="1">
            <a:spLocks noChangeArrowheads="1"/>
          </p:cNvSpPr>
          <p:nvPr/>
        </p:nvSpPr>
        <p:spPr bwMode="auto">
          <a:xfrm>
            <a:off x="5867400" y="4365625"/>
            <a:ext cx="311150" cy="366713"/>
          </a:xfrm>
          <a:prstGeom prst="rect">
            <a:avLst/>
          </a:prstGeom>
          <a:noFill/>
          <a:ln w="9525">
            <a:noFill/>
            <a:miter lim="800000"/>
            <a:headEnd/>
            <a:tailEnd/>
          </a:ln>
        </p:spPr>
        <p:txBody>
          <a:bodyPr wrap="none">
            <a:spAutoFit/>
          </a:bodyPr>
          <a:lstStyle/>
          <a:p>
            <a:r>
              <a:rPr lang="en-US" altLang="ja-JP"/>
              <a:t>0</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ChangeAspect="1" noChangeArrowheads="1"/>
          </p:cNvPicPr>
          <p:nvPr/>
        </p:nvPicPr>
        <p:blipFill>
          <a:blip r:embed="rId3"/>
          <a:srcRect/>
          <a:stretch>
            <a:fillRect/>
          </a:stretch>
        </p:blipFill>
        <p:spPr bwMode="auto">
          <a:xfrm>
            <a:off x="0" y="0"/>
            <a:ext cx="9144000" cy="7396163"/>
          </a:xfrm>
          <a:prstGeom prst="rect">
            <a:avLst/>
          </a:prstGeom>
          <a:noFill/>
          <a:ln w="9525">
            <a:noFill/>
            <a:miter lim="800000"/>
            <a:headEnd/>
            <a:tailEnd/>
          </a:ln>
        </p:spPr>
      </p:pic>
      <p:sp>
        <p:nvSpPr>
          <p:cNvPr id="65538" name="テキスト ボックス 2"/>
          <p:cNvSpPr txBox="1">
            <a:spLocks noChangeArrowheads="1"/>
          </p:cNvSpPr>
          <p:nvPr/>
        </p:nvSpPr>
        <p:spPr bwMode="auto">
          <a:xfrm>
            <a:off x="2339975" y="3933825"/>
            <a:ext cx="1106488" cy="366713"/>
          </a:xfrm>
          <a:prstGeom prst="rect">
            <a:avLst/>
          </a:prstGeom>
          <a:noFill/>
          <a:ln w="9525">
            <a:noFill/>
            <a:miter lim="800000"/>
            <a:headEnd/>
            <a:tailEnd/>
          </a:ln>
        </p:spPr>
        <p:txBody>
          <a:bodyPr wrap="none">
            <a:spAutoFit/>
          </a:bodyPr>
          <a:lstStyle/>
          <a:p>
            <a:r>
              <a:rPr lang="ja-JP" altLang="en-US" b="1">
                <a:solidFill>
                  <a:srgbClr val="FF0000"/>
                </a:solidFill>
                <a:latin typeface="Calibri" pitchFamily="34" charset="0"/>
              </a:rPr>
              <a:t>（荒井東）</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p:cNvPicPr>
            <a:picLocks noChangeAspect="1" noChangeArrowheads="1"/>
          </p:cNvPicPr>
          <p:nvPr/>
        </p:nvPicPr>
        <p:blipFill>
          <a:blip r:embed="rId3"/>
          <a:srcRect/>
          <a:stretch>
            <a:fillRect/>
          </a:stretch>
        </p:blipFill>
        <p:spPr bwMode="auto">
          <a:xfrm>
            <a:off x="0" y="1300163"/>
            <a:ext cx="9144000" cy="4360862"/>
          </a:xfrm>
          <a:prstGeom prst="rect">
            <a:avLst/>
          </a:prstGeom>
          <a:noFill/>
          <a:ln w="9525">
            <a:noFill/>
            <a:miter lim="800000"/>
            <a:headEnd/>
            <a:tailEnd/>
          </a:ln>
        </p:spPr>
      </p:pic>
      <p:sp>
        <p:nvSpPr>
          <p:cNvPr id="22" name="正方形/長方形 21"/>
          <p:cNvSpPr/>
          <p:nvPr/>
        </p:nvSpPr>
        <p:spPr>
          <a:xfrm>
            <a:off x="4572000" y="1125538"/>
            <a:ext cx="4427538" cy="3743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p>
        </p:txBody>
      </p:sp>
      <p:sp>
        <p:nvSpPr>
          <p:cNvPr id="23" name="正方形/長方形 22"/>
          <p:cNvSpPr/>
          <p:nvPr/>
        </p:nvSpPr>
        <p:spPr>
          <a:xfrm>
            <a:off x="1331913" y="981075"/>
            <a:ext cx="4427537" cy="3743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p>
        </p:txBody>
      </p:sp>
      <p:sp>
        <p:nvSpPr>
          <p:cNvPr id="24" name="正方形/長方形 23"/>
          <p:cNvSpPr/>
          <p:nvPr/>
        </p:nvSpPr>
        <p:spPr>
          <a:xfrm>
            <a:off x="0" y="1341438"/>
            <a:ext cx="2771775" cy="3743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7"/>
          <p:cNvPicPr>
            <a:picLocks noChangeAspect="1" noChangeArrowheads="1"/>
          </p:cNvPicPr>
          <p:nvPr/>
        </p:nvPicPr>
        <p:blipFill>
          <a:blip r:embed="rId3"/>
          <a:srcRect/>
          <a:stretch>
            <a:fillRect/>
          </a:stretch>
        </p:blipFill>
        <p:spPr bwMode="auto">
          <a:xfrm>
            <a:off x="0" y="981075"/>
            <a:ext cx="9144000" cy="4360863"/>
          </a:xfrm>
          <a:prstGeom prst="rect">
            <a:avLst/>
          </a:prstGeom>
          <a:noFill/>
          <a:ln w="9525">
            <a:noFill/>
            <a:miter lim="800000"/>
            <a:headEnd/>
            <a:tailEnd/>
          </a:ln>
        </p:spPr>
      </p:pic>
      <p:pic>
        <p:nvPicPr>
          <p:cNvPr id="69634" name="Picture 8"/>
          <p:cNvPicPr>
            <a:picLocks noChangeAspect="1" noChangeArrowheads="1"/>
          </p:cNvPicPr>
          <p:nvPr/>
        </p:nvPicPr>
        <p:blipFill>
          <a:blip r:embed="rId3"/>
          <a:srcRect/>
          <a:stretch>
            <a:fillRect/>
          </a:stretch>
        </p:blipFill>
        <p:spPr bwMode="auto">
          <a:xfrm>
            <a:off x="-5221288" y="6350"/>
            <a:ext cx="14365288" cy="6851650"/>
          </a:xfrm>
          <a:prstGeom prst="rect">
            <a:avLst/>
          </a:prstGeom>
          <a:noFill/>
          <a:ln w="9525">
            <a:noFill/>
            <a:miter lim="800000"/>
            <a:headEnd/>
            <a:tailEnd/>
          </a:ln>
        </p:spPr>
      </p:pic>
      <p:sp>
        <p:nvSpPr>
          <p:cNvPr id="69635" name="Oval 5"/>
          <p:cNvSpPr>
            <a:spLocks noChangeArrowheads="1"/>
          </p:cNvSpPr>
          <p:nvPr/>
        </p:nvSpPr>
        <p:spPr bwMode="auto">
          <a:xfrm>
            <a:off x="6875463" y="0"/>
            <a:ext cx="2017712" cy="908050"/>
          </a:xfrm>
          <a:prstGeom prst="ellipse">
            <a:avLst/>
          </a:prstGeom>
          <a:noFill/>
          <a:ln w="28575">
            <a:solidFill>
              <a:schemeClr val="hlink"/>
            </a:solidFill>
            <a:round/>
            <a:headEnd/>
            <a:tailEnd/>
          </a:ln>
        </p:spPr>
        <p:txBody>
          <a:bodyPr wrap="none" anchor="ctr"/>
          <a:lstStyle/>
          <a:p>
            <a:endParaRPr lang="ja-JP" altLang="en-US" sz="2000"/>
          </a:p>
        </p:txBody>
      </p:sp>
      <p:sp>
        <p:nvSpPr>
          <p:cNvPr id="69636" name="Oval 5"/>
          <p:cNvSpPr>
            <a:spLocks noChangeArrowheads="1"/>
          </p:cNvSpPr>
          <p:nvPr/>
        </p:nvSpPr>
        <p:spPr bwMode="auto">
          <a:xfrm>
            <a:off x="1187450" y="0"/>
            <a:ext cx="2089150" cy="836613"/>
          </a:xfrm>
          <a:prstGeom prst="ellipse">
            <a:avLst/>
          </a:prstGeom>
          <a:noFill/>
          <a:ln w="28575">
            <a:solidFill>
              <a:schemeClr val="hlink"/>
            </a:solidFill>
            <a:round/>
            <a:headEnd/>
            <a:tailEnd/>
          </a:ln>
        </p:spPr>
        <p:txBody>
          <a:bodyPr wrap="none" anchor="ctr"/>
          <a:lstStyle/>
          <a:p>
            <a:endParaRPr lang="ja-JP" altLang="en-US" sz="2000"/>
          </a:p>
        </p:txBody>
      </p:sp>
      <p:sp>
        <p:nvSpPr>
          <p:cNvPr id="69637" name="Oval 7"/>
          <p:cNvSpPr>
            <a:spLocks noChangeArrowheads="1"/>
          </p:cNvSpPr>
          <p:nvPr/>
        </p:nvSpPr>
        <p:spPr bwMode="auto">
          <a:xfrm>
            <a:off x="2339975" y="1341438"/>
            <a:ext cx="1727200" cy="1728787"/>
          </a:xfrm>
          <a:prstGeom prst="ellipse">
            <a:avLst/>
          </a:prstGeom>
          <a:noFill/>
          <a:ln w="15875">
            <a:solidFill>
              <a:schemeClr val="tx1"/>
            </a:solidFill>
            <a:round/>
            <a:headEnd/>
            <a:tailEnd/>
          </a:ln>
        </p:spPr>
        <p:txBody>
          <a:bodyPr wrap="none" anchor="ctr"/>
          <a:lstStyle/>
          <a:p>
            <a:endParaRPr lang="ja-JP" altLang="en-US" sz="20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8"/>
          <p:cNvSpPr txBox="1">
            <a:spLocks noChangeArrowheads="1"/>
          </p:cNvSpPr>
          <p:nvPr/>
        </p:nvSpPr>
        <p:spPr bwMode="auto">
          <a:xfrm>
            <a:off x="1887538" y="981075"/>
            <a:ext cx="184150" cy="457200"/>
          </a:xfrm>
          <a:prstGeom prst="rect">
            <a:avLst/>
          </a:prstGeom>
          <a:noFill/>
          <a:ln w="9525">
            <a:noFill/>
            <a:miter lim="800000"/>
            <a:headEnd/>
            <a:tailEnd/>
          </a:ln>
        </p:spPr>
        <p:txBody>
          <a:bodyPr wrap="none">
            <a:spAutoFit/>
          </a:bodyPr>
          <a:lstStyle/>
          <a:p>
            <a:endParaRPr lang="ja-JP" altLang="en-US" sz="2400"/>
          </a:p>
        </p:txBody>
      </p:sp>
      <p:pic>
        <p:nvPicPr>
          <p:cNvPr id="71682" name="Picture 8"/>
          <p:cNvPicPr>
            <a:picLocks noChangeAspect="1" noChangeArrowheads="1"/>
          </p:cNvPicPr>
          <p:nvPr/>
        </p:nvPicPr>
        <p:blipFill>
          <a:blip r:embed="rId3"/>
          <a:srcRect/>
          <a:stretch>
            <a:fillRect/>
          </a:stretch>
        </p:blipFill>
        <p:spPr bwMode="auto">
          <a:xfrm>
            <a:off x="-3613150" y="0"/>
            <a:ext cx="17606963" cy="8397875"/>
          </a:xfrm>
          <a:prstGeom prst="rect">
            <a:avLst/>
          </a:prstGeom>
          <a:noFill/>
          <a:ln w="9525">
            <a:noFill/>
            <a:miter lim="800000"/>
            <a:headEnd/>
            <a:tailEnd/>
          </a:ln>
        </p:spPr>
      </p:pic>
      <p:sp>
        <p:nvSpPr>
          <p:cNvPr id="71683" name="Oval 7"/>
          <p:cNvSpPr>
            <a:spLocks noChangeArrowheads="1"/>
          </p:cNvSpPr>
          <p:nvPr/>
        </p:nvSpPr>
        <p:spPr bwMode="auto">
          <a:xfrm>
            <a:off x="6156325" y="1700213"/>
            <a:ext cx="1727200" cy="1728787"/>
          </a:xfrm>
          <a:prstGeom prst="ellipse">
            <a:avLst/>
          </a:prstGeom>
          <a:noFill/>
          <a:ln w="15875">
            <a:solidFill>
              <a:schemeClr val="tx1"/>
            </a:solidFill>
            <a:round/>
            <a:headEnd/>
            <a:tailEnd/>
          </a:ln>
        </p:spPr>
        <p:txBody>
          <a:bodyPr wrap="none" anchor="ctr"/>
          <a:lstStyle/>
          <a:p>
            <a:endParaRPr lang="ja-JP" altLang="en-US" sz="2000"/>
          </a:p>
        </p:txBody>
      </p:sp>
      <p:sp>
        <p:nvSpPr>
          <p:cNvPr id="71684" name="Oval 6"/>
          <p:cNvSpPr>
            <a:spLocks noChangeArrowheads="1"/>
          </p:cNvSpPr>
          <p:nvPr/>
        </p:nvSpPr>
        <p:spPr bwMode="auto">
          <a:xfrm>
            <a:off x="3563938" y="1196975"/>
            <a:ext cx="1800225" cy="3095625"/>
          </a:xfrm>
          <a:prstGeom prst="ellipse">
            <a:avLst/>
          </a:prstGeom>
          <a:noFill/>
          <a:ln w="25400">
            <a:solidFill>
              <a:srgbClr val="0000FF"/>
            </a:solidFill>
            <a:prstDash val="sysDot"/>
            <a:round/>
            <a:headEnd/>
            <a:tailEnd/>
          </a:ln>
        </p:spPr>
        <p:txBody>
          <a:bodyPr wrap="none" anchor="ctr"/>
          <a:lstStyle/>
          <a:p>
            <a:endParaRPr lang="ja-JP" altLang="en-US" sz="20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p:cNvPicPr>
            <a:picLocks noChangeAspect="1" noChangeArrowheads="1"/>
          </p:cNvPicPr>
          <p:nvPr/>
        </p:nvPicPr>
        <p:blipFill>
          <a:blip r:embed="rId3"/>
          <a:srcRect/>
          <a:stretch>
            <a:fillRect/>
          </a:stretch>
        </p:blipFill>
        <p:spPr bwMode="auto">
          <a:xfrm>
            <a:off x="250825" y="0"/>
            <a:ext cx="86407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6"/>
          <p:cNvPicPr>
            <a:picLocks noChangeAspect="1" noChangeArrowheads="1"/>
          </p:cNvPicPr>
          <p:nvPr/>
        </p:nvPicPr>
        <p:blipFill>
          <a:blip r:embed="rId3"/>
          <a:srcRect/>
          <a:stretch>
            <a:fillRect/>
          </a:stretch>
        </p:blipFill>
        <p:spPr bwMode="auto">
          <a:xfrm>
            <a:off x="-612775" y="0"/>
            <a:ext cx="16227425" cy="7739063"/>
          </a:xfrm>
          <a:prstGeom prst="rect">
            <a:avLst/>
          </a:prstGeom>
          <a:noFill/>
          <a:ln w="9525">
            <a:noFill/>
            <a:miter lim="800000"/>
            <a:headEnd/>
            <a:tailEnd/>
          </a:ln>
        </p:spPr>
      </p:pic>
      <p:sp>
        <p:nvSpPr>
          <p:cNvPr id="73730" name="Oval 5"/>
          <p:cNvSpPr>
            <a:spLocks noChangeArrowheads="1"/>
          </p:cNvSpPr>
          <p:nvPr/>
        </p:nvSpPr>
        <p:spPr bwMode="auto">
          <a:xfrm>
            <a:off x="0" y="-387350"/>
            <a:ext cx="3276600" cy="1484313"/>
          </a:xfrm>
          <a:prstGeom prst="ellipse">
            <a:avLst/>
          </a:prstGeom>
          <a:noFill/>
          <a:ln w="28575">
            <a:solidFill>
              <a:schemeClr val="hlink"/>
            </a:solidFill>
            <a:round/>
            <a:headEnd/>
            <a:tailEnd/>
          </a:ln>
        </p:spPr>
        <p:txBody>
          <a:bodyPr wrap="none" anchor="ctr"/>
          <a:lstStyle/>
          <a:p>
            <a:endParaRPr lang="ja-JP" altLang="en-US" sz="200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6"/>
          <p:cNvPicPr>
            <a:picLocks noChangeAspect="1" noChangeArrowheads="1"/>
          </p:cNvPicPr>
          <p:nvPr/>
        </p:nvPicPr>
        <p:blipFill>
          <a:blip r:embed="rId2"/>
          <a:srcRect/>
          <a:stretch>
            <a:fillRect/>
          </a:stretch>
        </p:blipFill>
        <p:spPr bwMode="auto">
          <a:xfrm>
            <a:off x="-2665413" y="0"/>
            <a:ext cx="11809413" cy="6881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p:cNvPicPr>
            <a:picLocks noChangeAspect="1" noChangeArrowheads="1"/>
          </p:cNvPicPr>
          <p:nvPr/>
        </p:nvPicPr>
        <p:blipFill>
          <a:blip r:embed="rId3"/>
          <a:srcRect/>
          <a:stretch>
            <a:fillRect/>
          </a:stretch>
        </p:blipFill>
        <p:spPr bwMode="auto">
          <a:xfrm>
            <a:off x="3851275" y="0"/>
            <a:ext cx="5148263" cy="5341938"/>
          </a:xfrm>
          <a:prstGeom prst="rect">
            <a:avLst/>
          </a:prstGeom>
          <a:noFill/>
          <a:ln w="9525">
            <a:noFill/>
            <a:miter lim="800000"/>
            <a:headEnd/>
            <a:tailEnd/>
          </a:ln>
        </p:spPr>
      </p:pic>
      <p:pic>
        <p:nvPicPr>
          <p:cNvPr id="21506" name="Picture 4"/>
          <p:cNvPicPr>
            <a:picLocks noChangeAspect="1" noChangeArrowheads="1"/>
          </p:cNvPicPr>
          <p:nvPr/>
        </p:nvPicPr>
        <p:blipFill>
          <a:blip r:embed="rId4"/>
          <a:srcRect/>
          <a:stretch>
            <a:fillRect/>
          </a:stretch>
        </p:blipFill>
        <p:spPr bwMode="auto">
          <a:xfrm>
            <a:off x="0" y="0"/>
            <a:ext cx="3851275" cy="5040313"/>
          </a:xfrm>
          <a:prstGeom prst="rect">
            <a:avLst/>
          </a:prstGeom>
          <a:noFill/>
          <a:ln w="9525">
            <a:noFill/>
            <a:miter lim="800000"/>
            <a:headEnd/>
            <a:tailEnd/>
          </a:ln>
        </p:spPr>
      </p:pic>
      <p:pic>
        <p:nvPicPr>
          <p:cNvPr id="6146" name="Picture 2"/>
          <p:cNvPicPr>
            <a:picLocks noChangeAspect="1" noChangeArrowheads="1"/>
          </p:cNvPicPr>
          <p:nvPr/>
        </p:nvPicPr>
        <p:blipFill>
          <a:blip r:embed="rId5"/>
          <a:srcRect/>
          <a:stretch>
            <a:fillRect/>
          </a:stretch>
        </p:blipFill>
        <p:spPr bwMode="auto">
          <a:xfrm>
            <a:off x="2843213" y="2190750"/>
            <a:ext cx="5257800" cy="4667250"/>
          </a:xfrm>
          <a:prstGeom prst="rect">
            <a:avLst/>
          </a:prstGeom>
          <a:noFill/>
          <a:ln w="9525">
            <a:noFill/>
            <a:miter lim="800000"/>
            <a:headEnd/>
            <a:tailEnd/>
          </a:ln>
        </p:spPr>
      </p:pic>
      <p:sp>
        <p:nvSpPr>
          <p:cNvPr id="21508" name="Oval 5"/>
          <p:cNvSpPr>
            <a:spLocks noChangeArrowheads="1"/>
          </p:cNvSpPr>
          <p:nvPr/>
        </p:nvSpPr>
        <p:spPr bwMode="auto">
          <a:xfrm>
            <a:off x="2268538" y="2349500"/>
            <a:ext cx="287337" cy="287338"/>
          </a:xfrm>
          <a:prstGeom prst="ellipse">
            <a:avLst/>
          </a:prstGeom>
          <a:noFill/>
          <a:ln w="31750">
            <a:solidFill>
              <a:srgbClr val="FFFF00"/>
            </a:solidFill>
            <a:round/>
            <a:headEnd/>
            <a:tailEnd/>
          </a:ln>
        </p:spPr>
        <p:txBody>
          <a:bodyPr wrap="none" anchor="ctr"/>
          <a:lstStyle/>
          <a:p>
            <a:endParaRPr lang="ja-JP" altLang="en-US"/>
          </a:p>
        </p:txBody>
      </p:sp>
      <p:sp>
        <p:nvSpPr>
          <p:cNvPr id="21509" name="Oval 6"/>
          <p:cNvSpPr>
            <a:spLocks noChangeArrowheads="1"/>
          </p:cNvSpPr>
          <p:nvPr/>
        </p:nvSpPr>
        <p:spPr bwMode="auto">
          <a:xfrm>
            <a:off x="2411413" y="3716338"/>
            <a:ext cx="288925" cy="288925"/>
          </a:xfrm>
          <a:prstGeom prst="ellipse">
            <a:avLst/>
          </a:prstGeom>
          <a:noFill/>
          <a:ln w="22225">
            <a:solidFill>
              <a:schemeClr val="hlink"/>
            </a:solidFill>
            <a:round/>
            <a:headEnd/>
            <a:tailEnd/>
          </a:ln>
        </p:spPr>
        <p:txBody>
          <a:bodyPr wrap="none" anchor="ctr"/>
          <a:lstStyle/>
          <a:p>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dissolv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33"/>
          <p:cNvPicPr>
            <a:picLocks noChangeAspect="1" noChangeArrowheads="1"/>
          </p:cNvPicPr>
          <p:nvPr/>
        </p:nvPicPr>
        <p:blipFill>
          <a:blip r:embed="rId3"/>
          <a:srcRect/>
          <a:stretch>
            <a:fillRect/>
          </a:stretch>
        </p:blipFill>
        <p:spPr bwMode="auto">
          <a:xfrm>
            <a:off x="0" y="-315913"/>
            <a:ext cx="9572625" cy="7173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3"/>
          <a:srcRect/>
          <a:stretch>
            <a:fillRect/>
          </a:stretch>
        </p:blipFill>
        <p:spPr bwMode="auto">
          <a:xfrm>
            <a:off x="0" y="-242888"/>
            <a:ext cx="9144000" cy="7307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6"/>
          <p:cNvPicPr>
            <a:picLocks noChangeAspect="1" noChangeArrowheads="1"/>
          </p:cNvPicPr>
          <p:nvPr/>
        </p:nvPicPr>
        <p:blipFill>
          <a:blip r:embed="rId3"/>
          <a:srcRect/>
          <a:stretch>
            <a:fillRect/>
          </a:stretch>
        </p:blipFill>
        <p:spPr bwMode="auto">
          <a:xfrm>
            <a:off x="0" y="188913"/>
            <a:ext cx="9144000" cy="6527800"/>
          </a:xfrm>
          <a:prstGeom prst="rect">
            <a:avLst/>
          </a:prstGeom>
          <a:noFill/>
          <a:ln w="9525">
            <a:noFill/>
            <a:miter lim="800000"/>
            <a:headEnd/>
            <a:tailEnd/>
          </a:ln>
        </p:spPr>
      </p:pic>
      <p:sp>
        <p:nvSpPr>
          <p:cNvPr id="7" name="正方形/長方形 6"/>
          <p:cNvSpPr/>
          <p:nvPr/>
        </p:nvSpPr>
        <p:spPr>
          <a:xfrm>
            <a:off x="6372225" y="2997200"/>
            <a:ext cx="1584325" cy="2663825"/>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p:cNvPicPr>
            <a:picLocks noChangeAspect="1" noChangeArrowheads="1"/>
          </p:cNvPicPr>
          <p:nvPr/>
        </p:nvPicPr>
        <p:blipFill>
          <a:blip r:embed="rId3"/>
          <a:srcRect/>
          <a:stretch>
            <a:fillRect/>
          </a:stretch>
        </p:blipFill>
        <p:spPr bwMode="auto">
          <a:xfrm>
            <a:off x="755650" y="620713"/>
            <a:ext cx="7129463" cy="5540375"/>
          </a:xfrm>
          <a:prstGeom prst="rect">
            <a:avLst/>
          </a:prstGeom>
          <a:noFill/>
          <a:ln w="9525">
            <a:noFill/>
            <a:miter lim="800000"/>
            <a:headEnd/>
            <a:tailEnd/>
          </a:ln>
        </p:spPr>
      </p:pic>
      <p:sp>
        <p:nvSpPr>
          <p:cNvPr id="29698" name="テキスト ボックス 3"/>
          <p:cNvSpPr txBox="1">
            <a:spLocks noChangeArrowheads="1"/>
          </p:cNvSpPr>
          <p:nvPr/>
        </p:nvSpPr>
        <p:spPr bwMode="auto">
          <a:xfrm>
            <a:off x="1116013" y="620713"/>
            <a:ext cx="3743325" cy="400050"/>
          </a:xfrm>
          <a:prstGeom prst="rect">
            <a:avLst/>
          </a:prstGeom>
          <a:solidFill>
            <a:schemeClr val="bg1"/>
          </a:solidFill>
          <a:ln w="9525">
            <a:noFill/>
            <a:miter lim="800000"/>
            <a:headEnd/>
            <a:tailEnd/>
          </a:ln>
        </p:spPr>
        <p:txBody>
          <a:bodyPr>
            <a:spAutoFit/>
          </a:bodyPr>
          <a:lstStyle/>
          <a:p>
            <a:r>
              <a:rPr lang="en-US" altLang="ja-JP">
                <a:latin typeface="Calibri" pitchFamily="34" charset="0"/>
              </a:rPr>
              <a:t>Grain size analysis</a:t>
            </a:r>
            <a:endParaRPr lang="ja-JP" altLang="en-US">
              <a:latin typeface="Calibri" pitchFamily="34" charset="0"/>
            </a:endParaRPr>
          </a:p>
        </p:txBody>
      </p:sp>
      <p:sp>
        <p:nvSpPr>
          <p:cNvPr id="29699" name="テキスト ボックス 4"/>
          <p:cNvSpPr txBox="1">
            <a:spLocks noChangeArrowheads="1"/>
          </p:cNvSpPr>
          <p:nvPr/>
        </p:nvSpPr>
        <p:spPr bwMode="auto">
          <a:xfrm>
            <a:off x="3419475" y="692150"/>
            <a:ext cx="2160588" cy="400050"/>
          </a:xfrm>
          <a:prstGeom prst="rect">
            <a:avLst/>
          </a:prstGeom>
          <a:solidFill>
            <a:schemeClr val="bg1"/>
          </a:solidFill>
          <a:ln w="9525">
            <a:noFill/>
            <a:miter lim="800000"/>
            <a:headEnd/>
            <a:tailEnd/>
          </a:ln>
        </p:spPr>
        <p:txBody>
          <a:bodyPr>
            <a:spAutoFit/>
          </a:bodyPr>
          <a:lstStyle/>
          <a:p>
            <a:r>
              <a:rPr lang="en-US" altLang="ja-JP">
                <a:latin typeface="Calibri" pitchFamily="34" charset="0"/>
              </a:rPr>
              <a:t>Mean diameter</a:t>
            </a:r>
            <a:endParaRPr lang="ja-JP" altLang="en-US">
              <a:latin typeface="Calibri" pitchFamily="34" charset="0"/>
            </a:endParaRPr>
          </a:p>
        </p:txBody>
      </p:sp>
      <p:sp>
        <p:nvSpPr>
          <p:cNvPr id="29700" name="テキスト ボックス 5"/>
          <p:cNvSpPr txBox="1">
            <a:spLocks noChangeArrowheads="1"/>
          </p:cNvSpPr>
          <p:nvPr/>
        </p:nvSpPr>
        <p:spPr bwMode="auto">
          <a:xfrm>
            <a:off x="3419475" y="981075"/>
            <a:ext cx="2305050" cy="400050"/>
          </a:xfrm>
          <a:prstGeom prst="rect">
            <a:avLst/>
          </a:prstGeom>
          <a:solidFill>
            <a:schemeClr val="bg1"/>
          </a:solidFill>
          <a:ln w="9525">
            <a:noFill/>
            <a:miter lim="800000"/>
            <a:headEnd/>
            <a:tailEnd/>
          </a:ln>
        </p:spPr>
        <p:txBody>
          <a:bodyPr>
            <a:spAutoFit/>
          </a:bodyPr>
          <a:lstStyle/>
          <a:p>
            <a:r>
              <a:rPr lang="en-US" altLang="ja-JP">
                <a:latin typeface="Calibri" pitchFamily="34" charset="0"/>
              </a:rPr>
              <a:t>Standard deviation</a:t>
            </a:r>
            <a:endParaRPr lang="ja-JP" altLang="en-US">
              <a:latin typeface="Calibri" pitchFamily="34" charset="0"/>
            </a:endParaRPr>
          </a:p>
        </p:txBody>
      </p:sp>
      <p:sp>
        <p:nvSpPr>
          <p:cNvPr id="29701" name="テキスト ボックス 6"/>
          <p:cNvSpPr txBox="1">
            <a:spLocks noChangeArrowheads="1"/>
          </p:cNvSpPr>
          <p:nvPr/>
        </p:nvSpPr>
        <p:spPr bwMode="auto">
          <a:xfrm>
            <a:off x="4356100" y="4581525"/>
            <a:ext cx="3024188" cy="400050"/>
          </a:xfrm>
          <a:prstGeom prst="rect">
            <a:avLst/>
          </a:prstGeom>
          <a:solidFill>
            <a:schemeClr val="bg1"/>
          </a:solidFill>
          <a:ln w="9525">
            <a:noFill/>
            <a:miter lim="800000"/>
            <a:headEnd/>
            <a:tailEnd/>
          </a:ln>
        </p:spPr>
        <p:txBody>
          <a:bodyPr>
            <a:spAutoFit/>
          </a:bodyPr>
          <a:lstStyle/>
          <a:p>
            <a:r>
              <a:rPr lang="en-US" altLang="ja-JP">
                <a:latin typeface="Calibri" pitchFamily="34" charset="0"/>
              </a:rPr>
              <a:t>Particle size in fai </a:t>
            </a:r>
            <a:r>
              <a:rPr lang="ja-JP" altLang="en-US">
                <a:latin typeface="Calibri" pitchFamily="34" charset="0"/>
              </a:rPr>
              <a:t> </a:t>
            </a:r>
            <a:r>
              <a:rPr lang="en-US" altLang="ja-JP">
                <a:latin typeface="Calibri" pitchFamily="34" charset="0"/>
              </a:rPr>
              <a:t>scale</a:t>
            </a:r>
            <a:endParaRPr lang="ja-JP" altLang="en-US">
              <a:latin typeface="Calibri" pitchFamily="34" charset="0"/>
            </a:endParaRPr>
          </a:p>
        </p:txBody>
      </p:sp>
      <p:sp>
        <p:nvSpPr>
          <p:cNvPr id="29702" name="テキスト ボックス 7"/>
          <p:cNvSpPr txBox="1">
            <a:spLocks noChangeArrowheads="1"/>
          </p:cNvSpPr>
          <p:nvPr/>
        </p:nvSpPr>
        <p:spPr bwMode="auto">
          <a:xfrm>
            <a:off x="684213" y="1268413"/>
            <a:ext cx="492125" cy="1273175"/>
          </a:xfrm>
          <a:prstGeom prst="rect">
            <a:avLst/>
          </a:prstGeom>
          <a:solidFill>
            <a:schemeClr val="bg1"/>
          </a:solidFill>
          <a:ln w="9525">
            <a:noFill/>
            <a:miter lim="800000"/>
            <a:headEnd/>
            <a:tailEnd/>
          </a:ln>
        </p:spPr>
        <p:txBody>
          <a:bodyPr vert="eaVert" wrap="none">
            <a:spAutoFit/>
          </a:bodyPr>
          <a:lstStyle/>
          <a:p>
            <a:r>
              <a:rPr lang="en-US" altLang="ja-JP">
                <a:latin typeface="Calibri" pitchFamily="34" charset="0"/>
              </a:rPr>
              <a:t> weight  %</a:t>
            </a:r>
            <a:endParaRPr lang="ja-JP" altLang="en-US">
              <a:latin typeface="Calibr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p:cNvPicPr>
            <a:picLocks noChangeAspect="1" noChangeArrowheads="1"/>
          </p:cNvPicPr>
          <p:nvPr/>
        </p:nvPicPr>
        <p:blipFill>
          <a:blip r:embed="rId3"/>
          <a:srcRect/>
          <a:stretch>
            <a:fillRect/>
          </a:stretch>
        </p:blipFill>
        <p:spPr bwMode="auto">
          <a:xfrm>
            <a:off x="566738" y="652463"/>
            <a:ext cx="8008937" cy="5553075"/>
          </a:xfrm>
          <a:prstGeom prst="rect">
            <a:avLst/>
          </a:prstGeom>
          <a:noFill/>
          <a:ln w="9525">
            <a:noFill/>
            <a:miter lim="800000"/>
            <a:headEnd/>
            <a:tailEnd/>
          </a:ln>
        </p:spPr>
      </p:pic>
      <p:pic>
        <p:nvPicPr>
          <p:cNvPr id="8196" name="Picture 4"/>
          <p:cNvPicPr>
            <a:picLocks noChangeAspect="1" noChangeArrowheads="1"/>
          </p:cNvPicPr>
          <p:nvPr/>
        </p:nvPicPr>
        <p:blipFill>
          <a:blip r:embed="rId4"/>
          <a:srcRect/>
          <a:stretch>
            <a:fillRect/>
          </a:stretch>
        </p:blipFill>
        <p:spPr bwMode="auto">
          <a:xfrm>
            <a:off x="2555875" y="404813"/>
            <a:ext cx="4248150" cy="46307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8196"/>
                                        </p:tgtEl>
                                      </p:cBhvr>
                                    </p:animEffect>
                                    <p:set>
                                      <p:cBhvr>
                                        <p:cTn id="7" dur="1" fill="hold">
                                          <p:stCondLst>
                                            <p:cond delay="499"/>
                                          </p:stCondLst>
                                        </p:cTn>
                                        <p:tgtEl>
                                          <p:spTgt spid="81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423</TotalTime>
  <Words>1264</Words>
  <Application>Microsoft Office PowerPoint</Application>
  <PresentationFormat>画面に合わせる (4:3)</PresentationFormat>
  <Paragraphs>142</Paragraphs>
  <Slides>31</Slides>
  <Notes>29</Notes>
  <HiddenSlides>0</HiddenSlides>
  <MMClips>0</MMClips>
  <ScaleCrop>false</ScaleCrop>
  <HeadingPairs>
    <vt:vector size="6" baseType="variant">
      <vt:variant>
        <vt:lpstr>使用されているフォント</vt:lpstr>
      </vt:variant>
      <vt:variant>
        <vt:i4>6</vt:i4>
      </vt:variant>
      <vt:variant>
        <vt:lpstr>デザイン テンプレート</vt:lpstr>
      </vt:variant>
      <vt:variant>
        <vt:i4>1</vt:i4>
      </vt:variant>
      <vt:variant>
        <vt:lpstr>スライド タイトル</vt:lpstr>
      </vt:variant>
      <vt:variant>
        <vt:i4>31</vt:i4>
      </vt:variant>
    </vt:vector>
  </HeadingPairs>
  <TitlesOfParts>
    <vt:vector size="38" baseType="lpstr">
      <vt:lpstr>Arial</vt:lpstr>
      <vt:lpstr>ＭＳ Ｐゴシック</vt:lpstr>
      <vt:lpstr>Calibri</vt:lpstr>
      <vt:lpstr>Comic Sans MS</vt:lpstr>
      <vt:lpstr>HG丸ｺﾞｼｯｸM-PRO</vt:lpstr>
      <vt:lpstr>Times New Roman</vt:lpstr>
      <vt:lpstr>Office テーマ</vt:lpstr>
      <vt:lpstr>スライド 1</vt:lpstr>
      <vt:lpstr>スライド 2</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lpstr>スライド 18</vt:lpstr>
      <vt:lpstr>スライド 19</vt:lpstr>
      <vt:lpstr>スライド 20</vt:lpstr>
      <vt:lpstr>スライド 21</vt:lpstr>
      <vt:lpstr>スライド 22</vt:lpstr>
      <vt:lpstr>スライド 23</vt:lpstr>
      <vt:lpstr>スライド 24</vt:lpstr>
      <vt:lpstr>スライド 25</vt:lpstr>
      <vt:lpstr>スライド 26</vt:lpstr>
      <vt:lpstr>スライド 27</vt:lpstr>
      <vt:lpstr>スライド 28</vt:lpstr>
      <vt:lpstr>スライド 29</vt:lpstr>
      <vt:lpstr>スライド 30</vt:lpstr>
      <vt:lpstr>スライド 31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MatsumotoHideaki</dc:creator>
  <cp:lastModifiedBy>kera</cp:lastModifiedBy>
  <cp:revision>18</cp:revision>
  <dcterms:created xsi:type="dcterms:W3CDTF">2010-12-21T10:52:40Z</dcterms:created>
  <dcterms:modified xsi:type="dcterms:W3CDTF">2010-12-22T22:35:45Z</dcterms:modified>
</cp:coreProperties>
</file>