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0"/>
  </p:notesMasterIdLst>
  <p:handoutMasterIdLst>
    <p:handoutMasterId r:id="rId51"/>
  </p:handoutMasterIdLst>
  <p:sldIdLst>
    <p:sldId id="257" r:id="rId2"/>
    <p:sldId id="938" r:id="rId3"/>
    <p:sldId id="794" r:id="rId4"/>
    <p:sldId id="941" r:id="rId5"/>
    <p:sldId id="958" r:id="rId6"/>
    <p:sldId id="926" r:id="rId7"/>
    <p:sldId id="948" r:id="rId8"/>
    <p:sldId id="949" r:id="rId9"/>
    <p:sldId id="950" r:id="rId10"/>
    <p:sldId id="1005" r:id="rId11"/>
    <p:sldId id="1006" r:id="rId12"/>
    <p:sldId id="1007" r:id="rId13"/>
    <p:sldId id="1033" r:id="rId14"/>
    <p:sldId id="927" r:id="rId15"/>
    <p:sldId id="928" r:id="rId16"/>
    <p:sldId id="929" r:id="rId17"/>
    <p:sldId id="931" r:id="rId18"/>
    <p:sldId id="932" r:id="rId19"/>
    <p:sldId id="933" r:id="rId20"/>
    <p:sldId id="996" r:id="rId21"/>
    <p:sldId id="997" r:id="rId22"/>
    <p:sldId id="998" r:id="rId23"/>
    <p:sldId id="959" r:id="rId24"/>
    <p:sldId id="930" r:id="rId25"/>
    <p:sldId id="935" r:id="rId26"/>
    <p:sldId id="1022" r:id="rId27"/>
    <p:sldId id="1024" r:id="rId28"/>
    <p:sldId id="1026" r:id="rId29"/>
    <p:sldId id="864" r:id="rId30"/>
    <p:sldId id="1025" r:id="rId31"/>
    <p:sldId id="866" r:id="rId32"/>
    <p:sldId id="865" r:id="rId33"/>
    <p:sldId id="901" r:id="rId34"/>
    <p:sldId id="867" r:id="rId35"/>
    <p:sldId id="902" r:id="rId36"/>
    <p:sldId id="873" r:id="rId37"/>
    <p:sldId id="884" r:id="rId38"/>
    <p:sldId id="906" r:id="rId39"/>
    <p:sldId id="1027" r:id="rId40"/>
    <p:sldId id="1028" r:id="rId41"/>
    <p:sldId id="1029" r:id="rId42"/>
    <p:sldId id="1030" r:id="rId43"/>
    <p:sldId id="1031" r:id="rId44"/>
    <p:sldId id="1009" r:id="rId45"/>
    <p:sldId id="1032" r:id="rId46"/>
    <p:sldId id="1036" r:id="rId47"/>
    <p:sldId id="1035" r:id="rId48"/>
    <p:sldId id="1034" r:id="rId49"/>
  </p:sldIdLst>
  <p:sldSz cx="9144000" cy="6858000" type="screen4x3"/>
  <p:notesSz cx="7099300" cy="10234613"/>
  <p:defaultTextStyle>
    <a:defPPr>
      <a:defRPr lang="ja-JP"/>
    </a:defPPr>
    <a:lvl1pPr algn="ctr" rtl="0" fontAlgn="base">
      <a:spcBef>
        <a:spcPct val="0"/>
      </a:spcBef>
      <a:spcAft>
        <a:spcPct val="0"/>
      </a:spcAft>
      <a:defRPr kumimoji="1" kern="1200">
        <a:solidFill>
          <a:schemeClr val="tx1"/>
        </a:solidFill>
        <a:latin typeface="Arial" charset="0"/>
        <a:ea typeface="HG創英角ｺﾞｼｯｸUB" pitchFamily="49" charset="-128"/>
        <a:cs typeface="+mn-cs"/>
      </a:defRPr>
    </a:lvl1pPr>
    <a:lvl2pPr marL="457200" algn="ctr" rtl="0" fontAlgn="base">
      <a:spcBef>
        <a:spcPct val="0"/>
      </a:spcBef>
      <a:spcAft>
        <a:spcPct val="0"/>
      </a:spcAft>
      <a:defRPr kumimoji="1" kern="1200">
        <a:solidFill>
          <a:schemeClr val="tx1"/>
        </a:solidFill>
        <a:latin typeface="Arial" charset="0"/>
        <a:ea typeface="HG創英角ｺﾞｼｯｸUB" pitchFamily="49" charset="-128"/>
        <a:cs typeface="+mn-cs"/>
      </a:defRPr>
    </a:lvl2pPr>
    <a:lvl3pPr marL="914400" algn="ctr" rtl="0" fontAlgn="base">
      <a:spcBef>
        <a:spcPct val="0"/>
      </a:spcBef>
      <a:spcAft>
        <a:spcPct val="0"/>
      </a:spcAft>
      <a:defRPr kumimoji="1" kern="1200">
        <a:solidFill>
          <a:schemeClr val="tx1"/>
        </a:solidFill>
        <a:latin typeface="Arial" charset="0"/>
        <a:ea typeface="HG創英角ｺﾞｼｯｸUB" pitchFamily="49" charset="-128"/>
        <a:cs typeface="+mn-cs"/>
      </a:defRPr>
    </a:lvl3pPr>
    <a:lvl4pPr marL="1371600" algn="ctr" rtl="0" fontAlgn="base">
      <a:spcBef>
        <a:spcPct val="0"/>
      </a:spcBef>
      <a:spcAft>
        <a:spcPct val="0"/>
      </a:spcAft>
      <a:defRPr kumimoji="1" kern="1200">
        <a:solidFill>
          <a:schemeClr val="tx1"/>
        </a:solidFill>
        <a:latin typeface="Arial" charset="0"/>
        <a:ea typeface="HG創英角ｺﾞｼｯｸUB" pitchFamily="49" charset="-128"/>
        <a:cs typeface="+mn-cs"/>
      </a:defRPr>
    </a:lvl4pPr>
    <a:lvl5pPr marL="1828800" algn="ctr" rtl="0" fontAlgn="base">
      <a:spcBef>
        <a:spcPct val="0"/>
      </a:spcBef>
      <a:spcAft>
        <a:spcPct val="0"/>
      </a:spcAft>
      <a:defRPr kumimoji="1" kern="1200">
        <a:solidFill>
          <a:schemeClr val="tx1"/>
        </a:solidFill>
        <a:latin typeface="Arial" charset="0"/>
        <a:ea typeface="HG創英角ｺﾞｼｯｸUB" pitchFamily="49" charset="-128"/>
        <a:cs typeface="+mn-cs"/>
      </a:defRPr>
    </a:lvl5pPr>
    <a:lvl6pPr marL="2286000" algn="l" defTabSz="914400" rtl="0" eaLnBrk="1" latinLnBrk="0" hangingPunct="1">
      <a:defRPr kumimoji="1" kern="1200">
        <a:solidFill>
          <a:schemeClr val="tx1"/>
        </a:solidFill>
        <a:latin typeface="Arial" charset="0"/>
        <a:ea typeface="HG創英角ｺﾞｼｯｸUB" pitchFamily="49" charset="-128"/>
        <a:cs typeface="+mn-cs"/>
      </a:defRPr>
    </a:lvl6pPr>
    <a:lvl7pPr marL="2743200" algn="l" defTabSz="914400" rtl="0" eaLnBrk="1" latinLnBrk="0" hangingPunct="1">
      <a:defRPr kumimoji="1" kern="1200">
        <a:solidFill>
          <a:schemeClr val="tx1"/>
        </a:solidFill>
        <a:latin typeface="Arial" charset="0"/>
        <a:ea typeface="HG創英角ｺﾞｼｯｸUB" pitchFamily="49" charset="-128"/>
        <a:cs typeface="+mn-cs"/>
      </a:defRPr>
    </a:lvl7pPr>
    <a:lvl8pPr marL="3200400" algn="l" defTabSz="914400" rtl="0" eaLnBrk="1" latinLnBrk="0" hangingPunct="1">
      <a:defRPr kumimoji="1" kern="1200">
        <a:solidFill>
          <a:schemeClr val="tx1"/>
        </a:solidFill>
        <a:latin typeface="Arial" charset="0"/>
        <a:ea typeface="HG創英角ｺﾞｼｯｸUB" pitchFamily="49" charset="-128"/>
        <a:cs typeface="+mn-cs"/>
      </a:defRPr>
    </a:lvl8pPr>
    <a:lvl9pPr marL="3657600" algn="l" defTabSz="914400" rtl="0" eaLnBrk="1" latinLnBrk="0" hangingPunct="1">
      <a:defRPr kumimoji="1" kern="1200">
        <a:solidFill>
          <a:schemeClr val="tx1"/>
        </a:solidFill>
        <a:latin typeface="Arial" charset="0"/>
        <a:ea typeface="HG創英角ｺﾞｼｯｸUB" pitchFamily="49"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3" autoAdjust="0"/>
    <p:restoredTop sz="94660"/>
  </p:normalViewPr>
  <p:slideViewPr>
    <p:cSldViewPr>
      <p:cViewPr varScale="1">
        <p:scale>
          <a:sx n="72" d="100"/>
          <a:sy n="72" d="100"/>
        </p:scale>
        <p:origin x="-109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860" cy="511649"/>
          </a:xfrm>
          <a:prstGeom prst="rect">
            <a:avLst/>
          </a:prstGeom>
        </p:spPr>
        <p:txBody>
          <a:bodyPr vert="horz" lIns="94650" tIns="47325" rIns="94650" bIns="47325"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4020784" y="0"/>
            <a:ext cx="3076860" cy="511649"/>
          </a:xfrm>
          <a:prstGeom prst="rect">
            <a:avLst/>
          </a:prstGeom>
        </p:spPr>
        <p:txBody>
          <a:bodyPr vert="horz" lIns="94650" tIns="47325" rIns="94650" bIns="47325" rtlCol="0"/>
          <a:lstStyle>
            <a:lvl1pPr algn="r">
              <a:defRPr sz="1200"/>
            </a:lvl1pPr>
          </a:lstStyle>
          <a:p>
            <a:pPr>
              <a:defRPr/>
            </a:pPr>
            <a:fld id="{F98C30B5-E2DA-4753-8CA8-A62BB7D773F1}" type="datetimeFigureOut">
              <a:rPr lang="ja-JP" altLang="en-US"/>
              <a:pPr>
                <a:defRPr/>
              </a:pPr>
              <a:t>2010/12/23</a:t>
            </a:fld>
            <a:endParaRPr lang="ja-JP" altLang="en-US"/>
          </a:p>
        </p:txBody>
      </p:sp>
      <p:sp>
        <p:nvSpPr>
          <p:cNvPr id="4" name="フッター プレースホルダ 3"/>
          <p:cNvSpPr>
            <a:spLocks noGrp="1"/>
          </p:cNvSpPr>
          <p:nvPr>
            <p:ph type="ftr" sz="quarter" idx="2"/>
          </p:nvPr>
        </p:nvSpPr>
        <p:spPr>
          <a:xfrm>
            <a:off x="0" y="9721330"/>
            <a:ext cx="3076860" cy="511648"/>
          </a:xfrm>
          <a:prstGeom prst="rect">
            <a:avLst/>
          </a:prstGeom>
        </p:spPr>
        <p:txBody>
          <a:bodyPr vert="horz" lIns="94650" tIns="47325" rIns="94650" bIns="47325"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4020784" y="9721330"/>
            <a:ext cx="3076860" cy="511648"/>
          </a:xfrm>
          <a:prstGeom prst="rect">
            <a:avLst/>
          </a:prstGeom>
        </p:spPr>
        <p:txBody>
          <a:bodyPr vert="horz" lIns="94650" tIns="47325" rIns="94650" bIns="47325" rtlCol="0" anchor="b"/>
          <a:lstStyle>
            <a:lvl1pPr algn="r">
              <a:defRPr sz="1200"/>
            </a:lvl1pPr>
          </a:lstStyle>
          <a:p>
            <a:pPr>
              <a:defRPr/>
            </a:pPr>
            <a:fld id="{1F33727C-7D83-47B4-B427-3234AC0EAE65}"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76860" cy="511649"/>
          </a:xfrm>
          <a:prstGeom prst="rect">
            <a:avLst/>
          </a:prstGeom>
          <a:noFill/>
          <a:ln w="9525">
            <a:noFill/>
            <a:miter lim="800000"/>
            <a:headEnd/>
            <a:tailEnd/>
          </a:ln>
          <a:effectLst/>
        </p:spPr>
        <p:txBody>
          <a:bodyPr vert="horz" wrap="square" lIns="94650" tIns="47325" rIns="94650" bIns="47325" numCol="1" anchor="t" anchorCtr="0" compatLnSpc="1">
            <a:prstTxWarp prst="textNoShape">
              <a:avLst/>
            </a:prstTxWarp>
          </a:bodyPr>
          <a:lstStyle>
            <a:lvl1pPr algn="l">
              <a:defRPr sz="1200">
                <a:ea typeface="HGS創英角ｺﾞｼｯｸUB" pitchFamily="50" charset="-128"/>
              </a:defRPr>
            </a:lvl1pPr>
          </a:lstStyle>
          <a:p>
            <a:pPr>
              <a:defRPr/>
            </a:pPr>
            <a:endParaRPr lang="en-US" altLang="ja-JP"/>
          </a:p>
        </p:txBody>
      </p:sp>
      <p:sp>
        <p:nvSpPr>
          <p:cNvPr id="11267" name="Rectangle 3"/>
          <p:cNvSpPr>
            <a:spLocks noGrp="1" noChangeArrowheads="1"/>
          </p:cNvSpPr>
          <p:nvPr>
            <p:ph type="dt" idx="1"/>
          </p:nvPr>
        </p:nvSpPr>
        <p:spPr bwMode="auto">
          <a:xfrm>
            <a:off x="4020784" y="0"/>
            <a:ext cx="3076860" cy="511649"/>
          </a:xfrm>
          <a:prstGeom prst="rect">
            <a:avLst/>
          </a:prstGeom>
          <a:noFill/>
          <a:ln w="9525">
            <a:noFill/>
            <a:miter lim="800000"/>
            <a:headEnd/>
            <a:tailEnd/>
          </a:ln>
          <a:effectLst/>
        </p:spPr>
        <p:txBody>
          <a:bodyPr vert="horz" wrap="square" lIns="94650" tIns="47325" rIns="94650" bIns="47325" numCol="1" anchor="t" anchorCtr="0" compatLnSpc="1">
            <a:prstTxWarp prst="textNoShape">
              <a:avLst/>
            </a:prstTxWarp>
          </a:bodyPr>
          <a:lstStyle>
            <a:lvl1pPr algn="r">
              <a:defRPr sz="1200">
                <a:ea typeface="HGS創英角ｺﾞｼｯｸUB" pitchFamily="50" charset="-128"/>
              </a:defRPr>
            </a:lvl1pPr>
          </a:lstStyle>
          <a:p>
            <a:pPr>
              <a:defRPr/>
            </a:pPr>
            <a:endParaRPr lang="en-US" altLang="ja-JP"/>
          </a:p>
        </p:txBody>
      </p:sp>
      <p:sp>
        <p:nvSpPr>
          <p:cNvPr id="109572"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10428" y="4861482"/>
            <a:ext cx="5678445" cy="4604841"/>
          </a:xfrm>
          <a:prstGeom prst="rect">
            <a:avLst/>
          </a:prstGeom>
          <a:noFill/>
          <a:ln w="9525">
            <a:noFill/>
            <a:miter lim="800000"/>
            <a:headEnd/>
            <a:tailEnd/>
          </a:ln>
          <a:effectLst/>
        </p:spPr>
        <p:txBody>
          <a:bodyPr vert="horz" wrap="square" lIns="94650" tIns="47325" rIns="94650" bIns="47325"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1270" name="Rectangle 6"/>
          <p:cNvSpPr>
            <a:spLocks noGrp="1" noChangeArrowheads="1"/>
          </p:cNvSpPr>
          <p:nvPr>
            <p:ph type="ftr" sz="quarter" idx="4"/>
          </p:nvPr>
        </p:nvSpPr>
        <p:spPr bwMode="auto">
          <a:xfrm>
            <a:off x="0" y="9721330"/>
            <a:ext cx="3076860" cy="511648"/>
          </a:xfrm>
          <a:prstGeom prst="rect">
            <a:avLst/>
          </a:prstGeom>
          <a:noFill/>
          <a:ln w="9525">
            <a:noFill/>
            <a:miter lim="800000"/>
            <a:headEnd/>
            <a:tailEnd/>
          </a:ln>
          <a:effectLst/>
        </p:spPr>
        <p:txBody>
          <a:bodyPr vert="horz" wrap="square" lIns="94650" tIns="47325" rIns="94650" bIns="47325" numCol="1" anchor="b" anchorCtr="0" compatLnSpc="1">
            <a:prstTxWarp prst="textNoShape">
              <a:avLst/>
            </a:prstTxWarp>
          </a:bodyPr>
          <a:lstStyle>
            <a:lvl1pPr algn="l">
              <a:defRPr sz="1200">
                <a:ea typeface="HGS創英角ｺﾞｼｯｸUB" pitchFamily="50" charset="-128"/>
              </a:defRPr>
            </a:lvl1pPr>
          </a:lstStyle>
          <a:p>
            <a:pPr>
              <a:defRPr/>
            </a:pPr>
            <a:endParaRPr lang="en-US" altLang="ja-JP"/>
          </a:p>
        </p:txBody>
      </p:sp>
      <p:sp>
        <p:nvSpPr>
          <p:cNvPr id="11271" name="Rectangle 7"/>
          <p:cNvSpPr>
            <a:spLocks noGrp="1" noChangeArrowheads="1"/>
          </p:cNvSpPr>
          <p:nvPr>
            <p:ph type="sldNum" sz="quarter" idx="5"/>
          </p:nvPr>
        </p:nvSpPr>
        <p:spPr bwMode="auto">
          <a:xfrm>
            <a:off x="4020784" y="9721330"/>
            <a:ext cx="3076860" cy="511648"/>
          </a:xfrm>
          <a:prstGeom prst="rect">
            <a:avLst/>
          </a:prstGeom>
          <a:noFill/>
          <a:ln w="9525">
            <a:noFill/>
            <a:miter lim="800000"/>
            <a:headEnd/>
            <a:tailEnd/>
          </a:ln>
          <a:effectLst/>
        </p:spPr>
        <p:txBody>
          <a:bodyPr vert="horz" wrap="square" lIns="94650" tIns="47325" rIns="94650" bIns="47325" numCol="1" anchor="b" anchorCtr="0" compatLnSpc="1">
            <a:prstTxWarp prst="textNoShape">
              <a:avLst/>
            </a:prstTxWarp>
          </a:bodyPr>
          <a:lstStyle>
            <a:lvl1pPr algn="r">
              <a:defRPr sz="1200">
                <a:ea typeface="HGS創英角ｺﾞｼｯｸUB" pitchFamily="50" charset="-128"/>
              </a:defRPr>
            </a:lvl1pPr>
          </a:lstStyle>
          <a:p>
            <a:pPr>
              <a:defRPr/>
            </a:pPr>
            <a:fld id="{960E8B30-8095-437B-AEE0-3BD6C27C844F}"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F0125F1-7913-4DF2-8DD8-509151E1BE38}" type="slidenum">
              <a:rPr lang="en-US" altLang="ja-JP" smtClean="0"/>
              <a:pPr/>
              <a:t>29</a:t>
            </a:fld>
            <a:endParaRPr lang="en-US" altLang="ja-JP"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ja-JP" altLang="ja-JP" smtClean="0">
              <a:ea typeface="ＭＳ Ｐ明朝"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E3B33AC-CFC0-4D0D-8EA9-FE9CE7B7923F}" type="slidenum">
              <a:rPr lang="en-US" altLang="ja-JP"/>
              <a:pPr>
                <a:defRPr/>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F3AC1F8-5500-4645-B60B-7F98F404420F}" type="slidenum">
              <a:rPr lang="en-US" altLang="ja-JP"/>
              <a:pPr>
                <a:defRPr/>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6520590-D8B5-4262-816B-75CC461CC5C1}" type="slidenum">
              <a:rPr lang="en-US" altLang="ja-JP"/>
              <a:pPr>
                <a:defRPr/>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734C6BE-1D8A-481B-BF47-76B6D321E6F0}"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48200" y="1600200"/>
            <a:ext cx="4038600" cy="4525963"/>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CC1F29F-06AC-401A-987E-8FCAF60C69F2}" type="slidenum">
              <a:rPr lang="en-US" altLang="ja-JP"/>
              <a:pPr>
                <a:defRPr/>
              </a:pPr>
              <a:t>&lt;#&gt;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11F9C6A4-831A-4825-83A4-A81654DE3CDB}" type="slidenum">
              <a:rPr lang="en-US" altLang="ja-JP"/>
              <a:pPr>
                <a:defRPr/>
              </a:pPr>
              <a:t>&lt;#&gt;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SmartArt プレースホルダ 2"/>
          <p:cNvSpPr>
            <a:spLocks noGrp="1"/>
          </p:cNvSpPr>
          <p:nvPr>
            <p:ph type="dgm"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F03D48E-266B-4F00-8FE9-D190CFB22F70}" type="slidenum">
              <a:rPr lang="en-US" altLang="ja-JP"/>
              <a:pPr>
                <a:defRPr/>
              </a:pPr>
              <a:t>&lt;#&gt;</a:t>
            </a:fld>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8518C41-97C9-40F5-99DF-52C139F069C7}" type="slidenum">
              <a:rPr lang="en-US" altLang="ja-JP"/>
              <a:pPr>
                <a:defRPr/>
              </a:pPr>
              <a:t>&lt;#&gt;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12160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566738" y="1752600"/>
            <a:ext cx="3924300" cy="4267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3438" y="1752600"/>
            <a:ext cx="3924300" cy="2057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3438" y="3962400"/>
            <a:ext cx="3924300" cy="2057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609600" y="6245225"/>
            <a:ext cx="1981200" cy="476250"/>
          </a:xfrm>
        </p:spPr>
        <p:txBody>
          <a:bodyPr/>
          <a:lstStyle>
            <a:lvl1pPr>
              <a:defRPr/>
            </a:lvl1pPr>
          </a:lstStyle>
          <a:p>
            <a:pPr>
              <a:defRPr/>
            </a:pPr>
            <a:endParaRPr lang="en-US" altLang="ja-JP"/>
          </a:p>
        </p:txBody>
      </p:sp>
      <p:sp>
        <p:nvSpPr>
          <p:cNvPr id="7" name="フッター プレースホルダ 6"/>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1981200" cy="476250"/>
          </a:xfrm>
        </p:spPr>
        <p:txBody>
          <a:bodyPr/>
          <a:lstStyle>
            <a:lvl1pPr>
              <a:defRPr/>
            </a:lvl1pPr>
          </a:lstStyle>
          <a:p>
            <a:pPr>
              <a:defRPr/>
            </a:pPr>
            <a:fld id="{91ECF352-4008-4726-8378-FB8EC7EBBA1F}"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CECFC6B-D086-40A2-800D-14A44D17349F}" type="slidenum">
              <a:rPr lang="en-US" altLang="ja-JP"/>
              <a:pPr>
                <a:defRPr/>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8459231-A1F3-45A3-92AB-A1F6701F66E0}" type="slidenum">
              <a:rPr lang="en-US" altLang="ja-JP"/>
              <a:pPr>
                <a:defRPr/>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C1BFC7E-ABD9-479F-992D-94E1CF124E9E}" type="slidenum">
              <a:rPr lang="en-US" altLang="ja-JP"/>
              <a:pPr>
                <a:defRPr/>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7CEA40E-B880-4B6C-91D2-92BFE13913FE}" type="slidenum">
              <a:rPr lang="en-US" altLang="ja-JP"/>
              <a:pPr>
                <a:defRPr/>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841EB315-8164-473A-A932-F9B6902C7D7D}" type="slidenum">
              <a:rPr lang="en-US" altLang="ja-JP"/>
              <a:pPr>
                <a:defRPr/>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73A61A7C-8532-461F-AAF8-AD3F5B4D8F49}" type="slidenum">
              <a:rPr lang="en-US" altLang="ja-JP"/>
              <a:pPr>
                <a:defRPr/>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C5949348-BD2C-4140-A7EA-C0D6A0AA1979}" type="slidenum">
              <a:rPr lang="en-US" altLang="ja-JP"/>
              <a:pPr>
                <a:defRPr/>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D7B6DF0-6496-46C6-9BB3-2F4CC7816ABB}" type="slidenum">
              <a:rPr lang="en-US" altLang="ja-JP"/>
              <a:pPr>
                <a:defRPr/>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31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defRPr>
            </a:lvl1pPr>
          </a:lstStyle>
          <a:p>
            <a:pPr>
              <a:defRPr/>
            </a:pPr>
            <a:endParaRPr lang="en-US" altLang="ja-JP"/>
          </a:p>
        </p:txBody>
      </p:sp>
      <p:sp>
        <p:nvSpPr>
          <p:cNvPr id="131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ltLang="ja-JP"/>
          </a:p>
        </p:txBody>
      </p:sp>
      <p:sp>
        <p:nvSpPr>
          <p:cNvPr id="131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mn-ea"/>
              </a:defRPr>
            </a:lvl1pPr>
          </a:lstStyle>
          <a:p>
            <a:pPr>
              <a:defRPr/>
            </a:pPr>
            <a:fld id="{43A6B627-644B-433D-90B9-525BE14BD1A3}"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HGS創英角ｺﾞｼｯｸUB" pitchFamily="50" charset="-128"/>
        </a:defRPr>
      </a:lvl2pPr>
      <a:lvl3pPr algn="ctr" rtl="0" eaLnBrk="0" fontAlgn="base" hangingPunct="0">
        <a:spcBef>
          <a:spcPct val="0"/>
        </a:spcBef>
        <a:spcAft>
          <a:spcPct val="0"/>
        </a:spcAft>
        <a:defRPr kumimoji="1" sz="4400">
          <a:solidFill>
            <a:schemeClr val="tx2"/>
          </a:solidFill>
          <a:latin typeface="Arial" charset="0"/>
          <a:ea typeface="HGS創英角ｺﾞｼｯｸUB" pitchFamily="50" charset="-128"/>
        </a:defRPr>
      </a:lvl3pPr>
      <a:lvl4pPr algn="ctr" rtl="0" eaLnBrk="0" fontAlgn="base" hangingPunct="0">
        <a:spcBef>
          <a:spcPct val="0"/>
        </a:spcBef>
        <a:spcAft>
          <a:spcPct val="0"/>
        </a:spcAft>
        <a:defRPr kumimoji="1" sz="4400">
          <a:solidFill>
            <a:schemeClr val="tx2"/>
          </a:solidFill>
          <a:latin typeface="Arial" charset="0"/>
          <a:ea typeface="HGS創英角ｺﾞｼｯｸUB" pitchFamily="50" charset="-128"/>
        </a:defRPr>
      </a:lvl4pPr>
      <a:lvl5pPr algn="ctr" rtl="0" eaLnBrk="0" fontAlgn="base" hangingPunct="0">
        <a:spcBef>
          <a:spcPct val="0"/>
        </a:spcBef>
        <a:spcAft>
          <a:spcPct val="0"/>
        </a:spcAft>
        <a:defRPr kumimoji="1" sz="4400">
          <a:solidFill>
            <a:schemeClr val="tx2"/>
          </a:solidFill>
          <a:latin typeface="Arial" charset="0"/>
          <a:ea typeface="HGS創英角ｺﾞｼｯｸUB" pitchFamily="50" charset="-128"/>
        </a:defRPr>
      </a:lvl5pPr>
      <a:lvl6pPr marL="457200" algn="ctr" rtl="0" fontAlgn="base">
        <a:spcBef>
          <a:spcPct val="0"/>
        </a:spcBef>
        <a:spcAft>
          <a:spcPct val="0"/>
        </a:spcAft>
        <a:defRPr kumimoji="1" sz="4400">
          <a:solidFill>
            <a:schemeClr val="tx2"/>
          </a:solidFill>
          <a:latin typeface="Arial" charset="0"/>
          <a:ea typeface="HGS創英角ｺﾞｼｯｸUB" pitchFamily="50" charset="-128"/>
        </a:defRPr>
      </a:lvl6pPr>
      <a:lvl7pPr marL="914400" algn="ctr" rtl="0" fontAlgn="base">
        <a:spcBef>
          <a:spcPct val="0"/>
        </a:spcBef>
        <a:spcAft>
          <a:spcPct val="0"/>
        </a:spcAft>
        <a:defRPr kumimoji="1" sz="4400">
          <a:solidFill>
            <a:schemeClr val="tx2"/>
          </a:solidFill>
          <a:latin typeface="Arial" charset="0"/>
          <a:ea typeface="HGS創英角ｺﾞｼｯｸUB" pitchFamily="50" charset="-128"/>
        </a:defRPr>
      </a:lvl7pPr>
      <a:lvl8pPr marL="1371600" algn="ctr" rtl="0" fontAlgn="base">
        <a:spcBef>
          <a:spcPct val="0"/>
        </a:spcBef>
        <a:spcAft>
          <a:spcPct val="0"/>
        </a:spcAft>
        <a:defRPr kumimoji="1" sz="4400">
          <a:solidFill>
            <a:schemeClr val="tx2"/>
          </a:solidFill>
          <a:latin typeface="Arial" charset="0"/>
          <a:ea typeface="HGS創英角ｺﾞｼｯｸUB" pitchFamily="50" charset="-128"/>
        </a:defRPr>
      </a:lvl8pPr>
      <a:lvl9pPr marL="1828800" algn="ctr" rtl="0" fontAlgn="base">
        <a:spcBef>
          <a:spcPct val="0"/>
        </a:spcBef>
        <a:spcAft>
          <a:spcPct val="0"/>
        </a:spcAft>
        <a:defRPr kumimoji="1" sz="4400">
          <a:solidFill>
            <a:schemeClr val="tx2"/>
          </a:solidFill>
          <a:latin typeface="Arial" charset="0"/>
          <a:ea typeface="HGS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37.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7.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16.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p:txBody>
          <a:bodyPr/>
          <a:lstStyle/>
          <a:p>
            <a:pPr eaLnBrk="1" hangingPunct="1"/>
            <a:r>
              <a:rPr lang="ja-JP" altLang="en-US" sz="2800" dirty="0" smtClean="0">
                <a:ea typeface="HGP創英角ｺﾞｼｯｸUB" pitchFamily="50" charset="-128"/>
              </a:rPr>
              <a:t>流動性の高い社会の災害復興</a:t>
            </a:r>
            <a:endParaRPr lang="ja-JP" altLang="en-US" sz="2800" dirty="0" smtClean="0">
              <a:ea typeface="HGP創英角ｺﾞｼｯｸUB" pitchFamily="50" charset="-128"/>
            </a:endParaRPr>
          </a:p>
        </p:txBody>
      </p:sp>
      <p:sp>
        <p:nvSpPr>
          <p:cNvPr id="27651" name="Rectangle 3"/>
          <p:cNvSpPr>
            <a:spLocks noGrp="1" noChangeArrowheads="1"/>
          </p:cNvSpPr>
          <p:nvPr>
            <p:ph type="subTitle" idx="1"/>
          </p:nvPr>
        </p:nvSpPr>
        <p:spPr/>
        <p:txBody>
          <a:bodyPr/>
          <a:lstStyle/>
          <a:p>
            <a:pPr eaLnBrk="1" hangingPunct="1">
              <a:lnSpc>
                <a:spcPct val="80000"/>
              </a:lnSpc>
            </a:pPr>
            <a:endParaRPr lang="en-US" altLang="ja-JP" sz="2800" smtClean="0">
              <a:ea typeface="HGP創英角ｺﾞｼｯｸUB" pitchFamily="50" charset="-128"/>
            </a:endParaRPr>
          </a:p>
          <a:p>
            <a:pPr eaLnBrk="1" hangingPunct="1">
              <a:lnSpc>
                <a:spcPct val="80000"/>
              </a:lnSpc>
            </a:pPr>
            <a:endParaRPr lang="en-US" altLang="ja-JP" sz="2800" smtClean="0">
              <a:ea typeface="HGP創英角ｺﾞｼｯｸUB" pitchFamily="50" charset="-128"/>
            </a:endParaRPr>
          </a:p>
          <a:p>
            <a:pPr eaLnBrk="1" hangingPunct="1">
              <a:lnSpc>
                <a:spcPct val="80000"/>
              </a:lnSpc>
            </a:pPr>
            <a:r>
              <a:rPr lang="ja-JP" altLang="en-US" sz="2800" smtClean="0">
                <a:ea typeface="HGP創英角ｺﾞｼｯｸUB" pitchFamily="50" charset="-128"/>
              </a:rPr>
              <a:t>京都大学　防災研究所</a:t>
            </a:r>
          </a:p>
          <a:p>
            <a:pPr eaLnBrk="1" hangingPunct="1">
              <a:lnSpc>
                <a:spcPct val="80000"/>
              </a:lnSpc>
            </a:pPr>
            <a:r>
              <a:rPr lang="ja-JP" altLang="en-US" sz="2800" smtClean="0">
                <a:ea typeface="HGP創英角ｺﾞｼｯｸUB" pitchFamily="50" charset="-128"/>
              </a:rPr>
              <a:t>牧　紀男</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ctrTitle"/>
          </p:nvPr>
        </p:nvSpPr>
        <p:spPr/>
        <p:txBody>
          <a:bodyPr/>
          <a:lstStyle/>
          <a:p>
            <a:r>
              <a:rPr lang="ja-JP" altLang="en-US" dirty="0" smtClean="0"/>
              <a:t>土地利用による被害</a:t>
            </a:r>
          </a:p>
        </p:txBody>
      </p:sp>
      <p:sp>
        <p:nvSpPr>
          <p:cNvPr id="50179" name="サブタイトル 3"/>
          <p:cNvSpPr>
            <a:spLocks noGrp="1"/>
          </p:cNvSpPr>
          <p:nvPr>
            <p:ph type="subTitle" idx="1"/>
          </p:nvPr>
        </p:nvSpPr>
        <p:spPr/>
        <p:txBody>
          <a:bodyPr/>
          <a:lstStyle/>
          <a:p>
            <a:r>
              <a:rPr lang="ja-JP" altLang="en-US" dirty="0" smtClean="0"/>
              <a:t>分家の災害</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0"/>
            <a:ext cx="7772400" cy="1143000"/>
          </a:xfrm>
        </p:spPr>
        <p:txBody>
          <a:bodyPr/>
          <a:lstStyle/>
          <a:p>
            <a:pPr eaLnBrk="1" hangingPunct="1"/>
            <a:r>
              <a:rPr lang="en-US" altLang="ja-JP" sz="3600" smtClean="0">
                <a:latin typeface="Arial Black" pitchFamily="34" charset="0"/>
              </a:rPr>
              <a:t>Aitape Tsunami, 1998, PNG</a:t>
            </a:r>
          </a:p>
        </p:txBody>
      </p:sp>
      <p:graphicFrame>
        <p:nvGraphicFramePr>
          <p:cNvPr id="2050" name="Object 6"/>
          <p:cNvGraphicFramePr>
            <a:graphicFrameLocks noChangeAspect="1"/>
          </p:cNvGraphicFramePr>
          <p:nvPr/>
        </p:nvGraphicFramePr>
        <p:xfrm>
          <a:off x="0" y="939800"/>
          <a:ext cx="6210300" cy="4073525"/>
        </p:xfrm>
        <a:graphic>
          <a:graphicData uri="http://schemas.openxmlformats.org/presentationml/2006/ole">
            <p:oleObj spid="_x0000_s201730" name="Image" r:id="rId3" imgW="8895164" imgH="5832686" progId="">
              <p:embed/>
            </p:oleObj>
          </a:graphicData>
        </a:graphic>
      </p:graphicFrame>
      <p:pic>
        <p:nvPicPr>
          <p:cNvPr id="2052" name="Picture 5" descr="アロップ２"/>
          <p:cNvPicPr>
            <a:picLocks noChangeAspect="1" noChangeArrowheads="1"/>
          </p:cNvPicPr>
          <p:nvPr/>
        </p:nvPicPr>
        <p:blipFill>
          <a:blip r:embed="rId4" cstate="print"/>
          <a:srcRect/>
          <a:stretch>
            <a:fillRect/>
          </a:stretch>
        </p:blipFill>
        <p:spPr bwMode="auto">
          <a:xfrm>
            <a:off x="4606925" y="3454400"/>
            <a:ext cx="4537075" cy="340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836613"/>
            <a:ext cx="4248150" cy="1143000"/>
          </a:xfrm>
        </p:spPr>
        <p:txBody>
          <a:bodyPr/>
          <a:lstStyle/>
          <a:p>
            <a:r>
              <a:rPr lang="ja-JP" altLang="en-US" smtClean="0"/>
              <a:t>キリバス移民</a:t>
            </a:r>
            <a:r>
              <a:rPr lang="en-US" altLang="ja-JP" smtClean="0"/>
              <a:t/>
            </a:r>
            <a:br>
              <a:rPr lang="en-US" altLang="ja-JP" smtClean="0"/>
            </a:br>
            <a:r>
              <a:rPr lang="en-US" altLang="ja-JP" smtClean="0"/>
              <a:t>2007 Solomon Tsunami</a:t>
            </a:r>
            <a:br>
              <a:rPr lang="en-US" altLang="ja-JP" smtClean="0"/>
            </a:br>
            <a:endParaRPr lang="en-US" altLang="ja-JP" smtClean="0"/>
          </a:p>
        </p:txBody>
      </p:sp>
      <p:pic>
        <p:nvPicPr>
          <p:cNvPr id="51203" name="Picture 4" descr="UNOSAT_Solomon_EQ_QB_Ghizo_Island_Damage_highres_v1"/>
          <p:cNvPicPr>
            <a:picLocks noChangeAspect="1" noChangeArrowheads="1"/>
          </p:cNvPicPr>
          <p:nvPr/>
        </p:nvPicPr>
        <p:blipFill>
          <a:blip r:embed="rId2" cstate="print"/>
          <a:srcRect/>
          <a:stretch>
            <a:fillRect/>
          </a:stretch>
        </p:blipFill>
        <p:spPr bwMode="auto">
          <a:xfrm>
            <a:off x="3924300" y="0"/>
            <a:ext cx="5076825" cy="3590925"/>
          </a:xfrm>
          <a:prstGeom prst="rect">
            <a:avLst/>
          </a:prstGeom>
          <a:noFill/>
          <a:ln w="9525">
            <a:noFill/>
            <a:miter lim="800000"/>
            <a:headEnd/>
            <a:tailEnd/>
          </a:ln>
        </p:spPr>
      </p:pic>
      <p:sp>
        <p:nvSpPr>
          <p:cNvPr id="51204" name="Oval 5"/>
          <p:cNvSpPr>
            <a:spLocks noChangeArrowheads="1"/>
          </p:cNvSpPr>
          <p:nvPr/>
        </p:nvSpPr>
        <p:spPr bwMode="auto">
          <a:xfrm>
            <a:off x="6084888" y="2565400"/>
            <a:ext cx="215900" cy="215900"/>
          </a:xfrm>
          <a:prstGeom prst="ellipse">
            <a:avLst/>
          </a:prstGeom>
          <a:solidFill>
            <a:schemeClr val="accent1"/>
          </a:solidFill>
          <a:ln w="9525">
            <a:solidFill>
              <a:schemeClr val="tx1"/>
            </a:solidFill>
            <a:round/>
            <a:headEnd/>
            <a:tailEnd/>
          </a:ln>
        </p:spPr>
        <p:txBody>
          <a:bodyPr wrap="none" anchor="ctr"/>
          <a:lstStyle/>
          <a:p>
            <a:endParaRPr lang="ja-JP" altLang="en-US"/>
          </a:p>
        </p:txBody>
      </p:sp>
      <p:pic>
        <p:nvPicPr>
          <p:cNvPr id="51205" name="Picture 6"/>
          <p:cNvPicPr>
            <a:picLocks noChangeAspect="1" noChangeArrowheads="1"/>
          </p:cNvPicPr>
          <p:nvPr/>
        </p:nvPicPr>
        <p:blipFill>
          <a:blip r:embed="rId3" cstate="print"/>
          <a:srcRect/>
          <a:stretch>
            <a:fillRect/>
          </a:stretch>
        </p:blipFill>
        <p:spPr bwMode="auto">
          <a:xfrm>
            <a:off x="4643438" y="3644900"/>
            <a:ext cx="4500562" cy="3014663"/>
          </a:xfrm>
          <a:prstGeom prst="rect">
            <a:avLst/>
          </a:prstGeom>
          <a:noFill/>
          <a:ln w="9525">
            <a:noFill/>
            <a:miter lim="800000"/>
            <a:headEnd/>
            <a:tailEnd/>
          </a:ln>
        </p:spPr>
      </p:pic>
      <p:pic>
        <p:nvPicPr>
          <p:cNvPr id="51206" name="Picture 7"/>
          <p:cNvPicPr>
            <a:picLocks noChangeAspect="1" noChangeArrowheads="1"/>
          </p:cNvPicPr>
          <p:nvPr/>
        </p:nvPicPr>
        <p:blipFill>
          <a:blip r:embed="rId4" cstate="print"/>
          <a:srcRect/>
          <a:stretch>
            <a:fillRect/>
          </a:stretch>
        </p:blipFill>
        <p:spPr bwMode="auto">
          <a:xfrm>
            <a:off x="34925" y="3644900"/>
            <a:ext cx="4537075" cy="304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災害現象</a:t>
            </a:r>
            <a:endParaRPr kumimoji="1" lang="ja-JP" altLang="en-US" dirty="0"/>
          </a:p>
        </p:txBody>
      </p:sp>
      <p:sp>
        <p:nvSpPr>
          <p:cNvPr id="6" name="コンテンツ プレースホルダ 5"/>
          <p:cNvSpPr>
            <a:spLocks noGrp="1"/>
          </p:cNvSpPr>
          <p:nvPr>
            <p:ph idx="1"/>
          </p:nvPr>
        </p:nvSpPr>
        <p:spPr/>
        <p:txBody>
          <a:bodyPr/>
          <a:lstStyle/>
          <a:p>
            <a:r>
              <a:rPr kumimoji="1" lang="ja-JP" altLang="en-US" dirty="0" smtClean="0"/>
              <a:t>建物が壊れる</a:t>
            </a:r>
            <a:endParaRPr kumimoji="1" lang="en-US" altLang="ja-JP" dirty="0" smtClean="0"/>
          </a:p>
          <a:p>
            <a:endParaRPr lang="en-US" altLang="ja-JP" dirty="0" smtClean="0"/>
          </a:p>
          <a:p>
            <a:endParaRPr kumimoji="1" lang="en-US" altLang="ja-JP" dirty="0" smtClean="0"/>
          </a:p>
          <a:p>
            <a:r>
              <a:rPr lang="ja-JP" altLang="en-US" dirty="0" smtClean="0"/>
              <a:t>人々は移動する</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95288" y="-242888"/>
            <a:ext cx="8229600" cy="1143001"/>
          </a:xfrm>
        </p:spPr>
        <p:txBody>
          <a:bodyPr/>
          <a:lstStyle/>
          <a:p>
            <a:pPr eaLnBrk="1" hangingPunct="1"/>
            <a:r>
              <a:rPr lang="ja-JP" altLang="en-US" smtClean="0"/>
              <a:t>すまいの移行過程</a:t>
            </a:r>
          </a:p>
        </p:txBody>
      </p:sp>
      <p:pic>
        <p:nvPicPr>
          <p:cNvPr id="29699" name="Picture 3"/>
          <p:cNvPicPr>
            <a:picLocks noChangeAspect="1" noChangeArrowheads="1"/>
          </p:cNvPicPr>
          <p:nvPr/>
        </p:nvPicPr>
        <p:blipFill>
          <a:blip r:embed="rId2" cstate="print"/>
          <a:srcRect/>
          <a:stretch>
            <a:fillRect/>
          </a:stretch>
        </p:blipFill>
        <p:spPr bwMode="auto">
          <a:xfrm>
            <a:off x="827088" y="981075"/>
            <a:ext cx="7489825" cy="5614988"/>
          </a:xfrm>
          <a:prstGeom prst="rect">
            <a:avLst/>
          </a:prstGeom>
          <a:noFill/>
          <a:ln w="9525">
            <a:noFill/>
            <a:miter lim="800000"/>
            <a:headEnd/>
            <a:tailEnd/>
          </a:ln>
        </p:spPr>
      </p:pic>
      <p:sp>
        <p:nvSpPr>
          <p:cNvPr id="29700" name="Text Box 4"/>
          <p:cNvSpPr txBox="1">
            <a:spLocks noChangeArrowheads="1"/>
          </p:cNvSpPr>
          <p:nvPr/>
        </p:nvSpPr>
        <p:spPr bwMode="auto">
          <a:xfrm>
            <a:off x="6300788" y="6491288"/>
            <a:ext cx="2216150" cy="366712"/>
          </a:xfrm>
          <a:prstGeom prst="rect">
            <a:avLst/>
          </a:prstGeom>
          <a:noFill/>
          <a:ln w="9525">
            <a:noFill/>
            <a:miter lim="800000"/>
            <a:headEnd/>
            <a:tailEnd/>
          </a:ln>
        </p:spPr>
        <p:txBody>
          <a:bodyPr wrap="none">
            <a:spAutoFit/>
          </a:bodyPr>
          <a:lstStyle/>
          <a:p>
            <a:pPr algn="l"/>
            <a:r>
              <a:rPr lang="ja-JP" altLang="en-US">
                <a:ea typeface="ＭＳ Ｐゴシック" pitchFamily="50" charset="-128"/>
              </a:rPr>
              <a:t>（出展：木村、２００１）</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Katrina’s Diaspora"/>
          <p:cNvPicPr>
            <a:picLocks noChangeAspect="1" noChangeArrowheads="1"/>
          </p:cNvPicPr>
          <p:nvPr/>
        </p:nvPicPr>
        <p:blipFill>
          <a:blip r:embed="rId2" cstate="print"/>
          <a:srcRect/>
          <a:stretch>
            <a:fillRect/>
          </a:stretch>
        </p:blipFill>
        <p:spPr bwMode="auto">
          <a:xfrm>
            <a:off x="107950" y="55563"/>
            <a:ext cx="8712200" cy="6802437"/>
          </a:xfrm>
          <a:prstGeom prst="rect">
            <a:avLst/>
          </a:prstGeom>
          <a:noFill/>
          <a:ln w="9525">
            <a:noFill/>
            <a:miter lim="800000"/>
            <a:headEnd/>
            <a:tailEnd/>
          </a:ln>
        </p:spPr>
      </p:pic>
      <p:sp>
        <p:nvSpPr>
          <p:cNvPr id="30723" name="Text Box 3"/>
          <p:cNvSpPr txBox="1">
            <a:spLocks noChangeArrowheads="1"/>
          </p:cNvSpPr>
          <p:nvPr/>
        </p:nvSpPr>
        <p:spPr bwMode="auto">
          <a:xfrm>
            <a:off x="6184900" y="6453188"/>
            <a:ext cx="2954338" cy="274637"/>
          </a:xfrm>
          <a:prstGeom prst="rect">
            <a:avLst/>
          </a:prstGeom>
          <a:noFill/>
          <a:ln w="9525" algn="ctr">
            <a:noFill/>
            <a:miter lim="800000"/>
            <a:headEnd/>
            <a:tailEnd/>
          </a:ln>
        </p:spPr>
        <p:txBody>
          <a:bodyPr wrap="none">
            <a:spAutoFit/>
          </a:bodyPr>
          <a:lstStyle/>
          <a:p>
            <a:r>
              <a:rPr lang="ja-JP" altLang="en-US" sz="1200">
                <a:latin typeface="Lucida Sans" pitchFamily="34" charset="0"/>
              </a:rPr>
              <a:t>出典：</a:t>
            </a:r>
            <a:r>
              <a:rPr lang="en-US" altLang="ja-JP" sz="1200">
                <a:latin typeface="Lucida Sans" pitchFamily="34" charset="0"/>
              </a:rPr>
              <a:t>The New York Times, 20051002</a:t>
            </a:r>
          </a:p>
        </p:txBody>
      </p:sp>
      <p:sp>
        <p:nvSpPr>
          <p:cNvPr id="30724" name="Text Box 7"/>
          <p:cNvSpPr txBox="1">
            <a:spLocks noChangeArrowheads="1"/>
          </p:cNvSpPr>
          <p:nvPr/>
        </p:nvSpPr>
        <p:spPr bwMode="auto">
          <a:xfrm>
            <a:off x="1258888" y="0"/>
            <a:ext cx="4019550" cy="369888"/>
          </a:xfrm>
          <a:prstGeom prst="rect">
            <a:avLst/>
          </a:prstGeom>
          <a:noFill/>
          <a:ln w="9525" algn="ctr">
            <a:noFill/>
            <a:miter lim="800000"/>
            <a:headEnd/>
            <a:tailEnd/>
          </a:ln>
        </p:spPr>
        <p:txBody>
          <a:bodyPr wrap="none">
            <a:spAutoFit/>
          </a:bodyPr>
          <a:lstStyle/>
          <a:p>
            <a:r>
              <a:rPr lang="en-US" altLang="ja-JP"/>
              <a:t>2005 Hurricane Katrina, New Orleans</a:t>
            </a:r>
            <a:endParaRPr lang="ja-JP" altLang="en-US"/>
          </a:p>
        </p:txBody>
      </p:sp>
      <p:pic>
        <p:nvPicPr>
          <p:cNvPr id="30725" name="Picture 3" descr="14947"/>
          <p:cNvPicPr>
            <a:picLocks noChangeAspect="1" noChangeArrowheads="1"/>
          </p:cNvPicPr>
          <p:nvPr/>
        </p:nvPicPr>
        <p:blipFill>
          <a:blip r:embed="rId3" cstate="print"/>
          <a:srcRect/>
          <a:stretch>
            <a:fillRect/>
          </a:stretch>
        </p:blipFill>
        <p:spPr bwMode="auto">
          <a:xfrm>
            <a:off x="0" y="4378325"/>
            <a:ext cx="3779838" cy="2506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smtClean="0"/>
              <a:t>地域コミュニティーが強い？</a:t>
            </a:r>
          </a:p>
        </p:txBody>
      </p:sp>
      <p:sp>
        <p:nvSpPr>
          <p:cNvPr id="31747" name="テキスト ボックス 4"/>
          <p:cNvSpPr txBox="1">
            <a:spLocks noChangeArrowheads="1"/>
          </p:cNvSpPr>
          <p:nvPr/>
        </p:nvSpPr>
        <p:spPr bwMode="auto">
          <a:xfrm>
            <a:off x="482600" y="1773238"/>
            <a:ext cx="3184525" cy="369887"/>
          </a:xfrm>
          <a:prstGeom prst="rect">
            <a:avLst/>
          </a:prstGeom>
          <a:noFill/>
          <a:ln w="9525">
            <a:noFill/>
            <a:miter lim="800000"/>
            <a:headEnd/>
            <a:tailEnd/>
          </a:ln>
        </p:spPr>
        <p:txBody>
          <a:bodyPr wrap="none">
            <a:spAutoFit/>
          </a:bodyPr>
          <a:lstStyle/>
          <a:p>
            <a:r>
              <a:rPr lang="ja-JP" altLang="en-US"/>
              <a:t>小千谷市：「防災集団移転」</a:t>
            </a:r>
          </a:p>
        </p:txBody>
      </p:sp>
      <p:sp>
        <p:nvSpPr>
          <p:cNvPr id="31748" name="テキスト ボックス 5"/>
          <p:cNvSpPr txBox="1">
            <a:spLocks noChangeArrowheads="1"/>
          </p:cNvSpPr>
          <p:nvPr/>
        </p:nvSpPr>
        <p:spPr bwMode="auto">
          <a:xfrm>
            <a:off x="250825" y="4076700"/>
            <a:ext cx="3416300" cy="369888"/>
          </a:xfrm>
          <a:prstGeom prst="rect">
            <a:avLst/>
          </a:prstGeom>
          <a:noFill/>
          <a:ln w="9525">
            <a:noFill/>
            <a:miter lim="800000"/>
            <a:headEnd/>
            <a:tailEnd/>
          </a:ln>
        </p:spPr>
        <p:txBody>
          <a:bodyPr wrap="none">
            <a:spAutoFit/>
          </a:bodyPr>
          <a:lstStyle/>
          <a:p>
            <a:r>
              <a:rPr lang="ja-JP" altLang="en-US"/>
              <a:t>山古志：「山古志にもどろう」</a:t>
            </a:r>
          </a:p>
        </p:txBody>
      </p:sp>
      <p:pic>
        <p:nvPicPr>
          <p:cNvPr id="31749" name="Picture 1"/>
          <p:cNvPicPr>
            <a:picLocks noChangeAspect="1" noChangeArrowheads="1"/>
          </p:cNvPicPr>
          <p:nvPr/>
        </p:nvPicPr>
        <p:blipFill>
          <a:blip r:embed="rId2" cstate="print"/>
          <a:srcRect/>
          <a:stretch>
            <a:fillRect/>
          </a:stretch>
        </p:blipFill>
        <p:spPr bwMode="auto">
          <a:xfrm>
            <a:off x="755650" y="4508500"/>
            <a:ext cx="6119813" cy="2189163"/>
          </a:xfrm>
          <a:prstGeom prst="rect">
            <a:avLst/>
          </a:prstGeom>
          <a:noFill/>
          <a:ln w="9525">
            <a:noFill/>
            <a:miter lim="800000"/>
            <a:headEnd/>
            <a:tailEnd/>
          </a:ln>
        </p:spPr>
      </p:pic>
      <p:pic>
        <p:nvPicPr>
          <p:cNvPr id="31750" name="Picture 2"/>
          <p:cNvPicPr>
            <a:picLocks noChangeAspect="1" noChangeArrowheads="1"/>
          </p:cNvPicPr>
          <p:nvPr/>
        </p:nvPicPr>
        <p:blipFill>
          <a:blip r:embed="rId3" cstate="print"/>
          <a:srcRect/>
          <a:stretch>
            <a:fillRect/>
          </a:stretch>
        </p:blipFill>
        <p:spPr bwMode="auto">
          <a:xfrm>
            <a:off x="755650" y="2060575"/>
            <a:ext cx="7248525" cy="1944688"/>
          </a:xfrm>
          <a:prstGeom prst="rect">
            <a:avLst/>
          </a:prstGeom>
          <a:noFill/>
          <a:ln w="9525">
            <a:noFill/>
            <a:miter lim="800000"/>
            <a:headEnd/>
            <a:tailEnd/>
          </a:ln>
        </p:spPr>
      </p:pic>
      <p:sp>
        <p:nvSpPr>
          <p:cNvPr id="7" name="テキスト ボックス 6"/>
          <p:cNvSpPr txBox="1"/>
          <p:nvPr/>
        </p:nvSpPr>
        <p:spPr>
          <a:xfrm>
            <a:off x="6355391" y="6516052"/>
            <a:ext cx="2954655" cy="369332"/>
          </a:xfrm>
          <a:prstGeom prst="rect">
            <a:avLst/>
          </a:prstGeom>
          <a:noFill/>
        </p:spPr>
        <p:txBody>
          <a:bodyPr wrap="none" rtlCol="0">
            <a:spAutoFit/>
          </a:bodyPr>
          <a:lstStyle/>
          <a:p>
            <a:r>
              <a:rPr kumimoji="1" lang="ja-JP" altLang="en-US" dirty="0" smtClean="0"/>
              <a:t>長岡造形大学澤田先生資料</a:t>
            </a:r>
            <a:endParaRPr kumimoji="1"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0"/>
            <a:ext cx="8229600" cy="1143000"/>
          </a:xfrm>
        </p:spPr>
        <p:txBody>
          <a:bodyPr/>
          <a:lstStyle/>
          <a:p>
            <a:pPr eaLnBrk="1" hangingPunct="1"/>
            <a:r>
              <a:rPr lang="ja-JP" altLang="en-US" smtClean="0"/>
              <a:t>災害後、都市・集落全体が移動</a:t>
            </a:r>
          </a:p>
        </p:txBody>
      </p:sp>
      <p:sp>
        <p:nvSpPr>
          <p:cNvPr id="33795" name="Rectangle 3"/>
          <p:cNvSpPr>
            <a:spLocks noGrp="1" noChangeArrowheads="1"/>
          </p:cNvSpPr>
          <p:nvPr>
            <p:ph sz="half" idx="1"/>
          </p:nvPr>
        </p:nvSpPr>
        <p:spPr>
          <a:xfrm>
            <a:off x="323850" y="981075"/>
            <a:ext cx="4038600" cy="4525963"/>
          </a:xfrm>
        </p:spPr>
        <p:txBody>
          <a:bodyPr/>
          <a:lstStyle/>
          <a:p>
            <a:pPr eaLnBrk="1" hangingPunct="1"/>
            <a:r>
              <a:rPr lang="en-US" altLang="ja-JP" smtClean="0"/>
              <a:t>1693 Noto, Sicily</a:t>
            </a:r>
          </a:p>
          <a:p>
            <a:pPr eaLnBrk="1" hangingPunct="1"/>
            <a:endParaRPr lang="en-US" altLang="ja-JP" smtClean="0"/>
          </a:p>
          <a:p>
            <a:pPr eaLnBrk="1" hangingPunct="1">
              <a:buFontTx/>
              <a:buNone/>
            </a:pPr>
            <a:endParaRPr lang="en-US" altLang="ja-JP" smtClean="0"/>
          </a:p>
          <a:p>
            <a:pPr eaLnBrk="1" hangingPunct="1">
              <a:buFontTx/>
              <a:buNone/>
            </a:pPr>
            <a:endParaRPr lang="en-US" altLang="ja-JP" smtClean="0"/>
          </a:p>
          <a:p>
            <a:pPr eaLnBrk="1" hangingPunct="1">
              <a:buFontTx/>
              <a:buNone/>
            </a:pPr>
            <a:endParaRPr lang="en-US" altLang="ja-JP" smtClean="0"/>
          </a:p>
          <a:p>
            <a:pPr eaLnBrk="1" hangingPunct="1"/>
            <a:r>
              <a:rPr lang="en-US" altLang="ja-JP" smtClean="0"/>
              <a:t>1773 Antigua, Guatemala</a:t>
            </a:r>
          </a:p>
          <a:p>
            <a:pPr eaLnBrk="1" hangingPunct="1"/>
            <a:endParaRPr lang="en-US" altLang="ja-JP" smtClean="0"/>
          </a:p>
          <a:p>
            <a:pPr eaLnBrk="1" hangingPunct="1"/>
            <a:endParaRPr lang="en-US" altLang="ja-JP" smtClean="0"/>
          </a:p>
          <a:p>
            <a:pPr eaLnBrk="1" hangingPunct="1">
              <a:buFontTx/>
              <a:buNone/>
            </a:pPr>
            <a:endParaRPr lang="en-US" altLang="ja-JP" smtClean="0"/>
          </a:p>
        </p:txBody>
      </p:sp>
      <p:sp>
        <p:nvSpPr>
          <p:cNvPr id="33796" name="コンテンツ プレースホルダ 7"/>
          <p:cNvSpPr>
            <a:spLocks noGrp="1"/>
          </p:cNvSpPr>
          <p:nvPr>
            <p:ph sz="half" idx="2"/>
          </p:nvPr>
        </p:nvSpPr>
        <p:spPr>
          <a:xfrm>
            <a:off x="4648200" y="981075"/>
            <a:ext cx="4038600" cy="4525963"/>
          </a:xfrm>
        </p:spPr>
        <p:txBody>
          <a:bodyPr/>
          <a:lstStyle/>
          <a:p>
            <a:pPr eaLnBrk="1" hangingPunct="1"/>
            <a:r>
              <a:rPr lang="ja-JP" altLang="en-US" smtClean="0"/>
              <a:t>新十津川村</a:t>
            </a:r>
            <a:r>
              <a:rPr lang="en-US" altLang="ja-JP" smtClean="0"/>
              <a:t>,1889</a:t>
            </a:r>
          </a:p>
          <a:p>
            <a:pPr eaLnBrk="1" hangingPunct="1"/>
            <a:endParaRPr lang="en-US" altLang="ja-JP" smtClean="0"/>
          </a:p>
          <a:p>
            <a:pPr eaLnBrk="1" hangingPunct="1"/>
            <a:endParaRPr lang="en-US" altLang="ja-JP" smtClean="0"/>
          </a:p>
          <a:p>
            <a:endParaRPr lang="ja-JP" altLang="en-US" smtClean="0"/>
          </a:p>
        </p:txBody>
      </p:sp>
      <p:pic>
        <p:nvPicPr>
          <p:cNvPr id="33797" name="Picture 7"/>
          <p:cNvPicPr>
            <a:picLocks noChangeAspect="1" noChangeArrowheads="1"/>
          </p:cNvPicPr>
          <p:nvPr/>
        </p:nvPicPr>
        <p:blipFill>
          <a:blip r:embed="rId2" cstate="print"/>
          <a:srcRect/>
          <a:stretch>
            <a:fillRect/>
          </a:stretch>
        </p:blipFill>
        <p:spPr bwMode="auto">
          <a:xfrm>
            <a:off x="4787900" y="1557338"/>
            <a:ext cx="3600450" cy="2700337"/>
          </a:xfrm>
          <a:prstGeom prst="rect">
            <a:avLst/>
          </a:prstGeom>
          <a:noFill/>
          <a:ln w="9525">
            <a:noFill/>
            <a:miter lim="800000"/>
            <a:headEnd/>
            <a:tailEnd/>
          </a:ln>
        </p:spPr>
      </p:pic>
      <p:pic>
        <p:nvPicPr>
          <p:cNvPr id="33798" name="Picture 2" descr="http://iguide.travel/photos/Antigua_Guatemala-2.jpg"/>
          <p:cNvPicPr>
            <a:picLocks noChangeAspect="1" noChangeArrowheads="1"/>
          </p:cNvPicPr>
          <p:nvPr/>
        </p:nvPicPr>
        <p:blipFill>
          <a:blip r:embed="rId3" cstate="print"/>
          <a:srcRect/>
          <a:stretch>
            <a:fillRect/>
          </a:stretch>
        </p:blipFill>
        <p:spPr bwMode="auto">
          <a:xfrm>
            <a:off x="179388" y="4652963"/>
            <a:ext cx="2647950" cy="1989137"/>
          </a:xfrm>
          <a:prstGeom prst="rect">
            <a:avLst/>
          </a:prstGeom>
          <a:noFill/>
          <a:ln w="9525">
            <a:noFill/>
            <a:miter lim="800000"/>
            <a:headEnd/>
            <a:tailEnd/>
          </a:ln>
        </p:spPr>
      </p:pic>
      <p:pic>
        <p:nvPicPr>
          <p:cNvPr id="33799" name="Picture 5" descr="Noto%20panorama"/>
          <p:cNvPicPr>
            <a:picLocks noChangeAspect="1" noChangeArrowheads="1"/>
          </p:cNvPicPr>
          <p:nvPr/>
        </p:nvPicPr>
        <p:blipFill>
          <a:blip r:embed="rId4" cstate="print"/>
          <a:srcRect/>
          <a:stretch>
            <a:fillRect/>
          </a:stretch>
        </p:blipFill>
        <p:spPr bwMode="auto">
          <a:xfrm>
            <a:off x="323850" y="1412875"/>
            <a:ext cx="3311525" cy="2168525"/>
          </a:xfrm>
          <a:prstGeom prst="rect">
            <a:avLst/>
          </a:prstGeom>
          <a:noFill/>
          <a:ln w="9525">
            <a:noFill/>
            <a:miter lim="800000"/>
            <a:headEnd/>
            <a:tailEnd/>
          </a:ln>
        </p:spPr>
      </p:pic>
      <p:pic>
        <p:nvPicPr>
          <p:cNvPr id="33800" name="Picture 4" descr="http://www.zarathustra-wins.net/guatemala3.jpg"/>
          <p:cNvPicPr>
            <a:picLocks noChangeAspect="1" noChangeArrowheads="1"/>
          </p:cNvPicPr>
          <p:nvPr/>
        </p:nvPicPr>
        <p:blipFill>
          <a:blip r:embed="rId5" cstate="print"/>
          <a:srcRect/>
          <a:stretch>
            <a:fillRect/>
          </a:stretch>
        </p:blipFill>
        <p:spPr bwMode="auto">
          <a:xfrm>
            <a:off x="2987675" y="4286250"/>
            <a:ext cx="3429000"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0"/>
            <a:ext cx="7772400" cy="1143000"/>
          </a:xfrm>
        </p:spPr>
        <p:txBody>
          <a:bodyPr/>
          <a:lstStyle/>
          <a:p>
            <a:pPr eaLnBrk="1" hangingPunct="1"/>
            <a:r>
              <a:rPr lang="en-US" altLang="ja-JP" sz="3600" smtClean="0">
                <a:latin typeface="Arial Black" pitchFamily="34" charset="0"/>
              </a:rPr>
              <a:t>Turkey, 1999.</a:t>
            </a:r>
          </a:p>
        </p:txBody>
      </p:sp>
      <p:pic>
        <p:nvPicPr>
          <p:cNvPr id="34819" name="Picture 5" descr="turk2]["/>
          <p:cNvPicPr>
            <a:picLocks noChangeAspect="1" noChangeArrowheads="1"/>
          </p:cNvPicPr>
          <p:nvPr/>
        </p:nvPicPr>
        <p:blipFill>
          <a:blip r:embed="rId2" cstate="print"/>
          <a:srcRect/>
          <a:stretch>
            <a:fillRect/>
          </a:stretch>
        </p:blipFill>
        <p:spPr bwMode="auto">
          <a:xfrm>
            <a:off x="4500563" y="4248150"/>
            <a:ext cx="4038600" cy="2609850"/>
          </a:xfrm>
          <a:prstGeom prst="rect">
            <a:avLst/>
          </a:prstGeom>
          <a:noFill/>
          <a:ln w="9525">
            <a:noFill/>
            <a:miter lim="800000"/>
            <a:headEnd/>
            <a:tailEnd/>
          </a:ln>
        </p:spPr>
      </p:pic>
      <p:pic>
        <p:nvPicPr>
          <p:cNvPr id="34820" name="図 6" descr="トルコー移転恒久住宅.jpg"/>
          <p:cNvPicPr>
            <a:picLocks noChangeAspect="1"/>
          </p:cNvPicPr>
          <p:nvPr/>
        </p:nvPicPr>
        <p:blipFill>
          <a:blip r:embed="rId3" cstate="print"/>
          <a:srcRect/>
          <a:stretch>
            <a:fillRect/>
          </a:stretch>
        </p:blipFill>
        <p:spPr bwMode="auto">
          <a:xfrm>
            <a:off x="0" y="1662113"/>
            <a:ext cx="9144000" cy="5195887"/>
          </a:xfrm>
          <a:prstGeom prst="rect">
            <a:avLst/>
          </a:prstGeom>
          <a:noFill/>
          <a:ln w="9525">
            <a:noFill/>
            <a:miter lim="800000"/>
            <a:headEnd/>
            <a:tailEnd/>
          </a:ln>
        </p:spPr>
      </p:pic>
      <p:pic>
        <p:nvPicPr>
          <p:cNvPr id="34821" name="Picture 4" descr="turk"/>
          <p:cNvPicPr>
            <a:picLocks noChangeAspect="1" noChangeArrowheads="1"/>
          </p:cNvPicPr>
          <p:nvPr/>
        </p:nvPicPr>
        <p:blipFill>
          <a:blip r:embed="rId4" cstate="print"/>
          <a:srcRect/>
          <a:stretch>
            <a:fillRect/>
          </a:stretch>
        </p:blipFill>
        <p:spPr bwMode="auto">
          <a:xfrm>
            <a:off x="7373938" y="0"/>
            <a:ext cx="1770062" cy="238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ja-JP" altLang="en-US"/>
          </a:p>
        </p:txBody>
      </p:sp>
      <p:pic>
        <p:nvPicPr>
          <p:cNvPr id="82945" name="Picture 1"/>
          <p:cNvPicPr>
            <a:picLocks noChangeAspect="1" noChangeArrowheads="1"/>
          </p:cNvPicPr>
          <p:nvPr/>
        </p:nvPicPr>
        <p:blipFill>
          <a:blip r:embed="rId2" cstate="print"/>
          <a:srcRect/>
          <a:stretch>
            <a:fillRect/>
          </a:stretch>
        </p:blipFill>
        <p:spPr bwMode="auto">
          <a:xfrm>
            <a:off x="-30163" y="414338"/>
            <a:ext cx="9204326" cy="6035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災害の影響</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Damage: </a:t>
            </a:r>
            <a:r>
              <a:rPr kumimoji="1" lang="ja-JP" altLang="en-US" dirty="0" smtClean="0"/>
              <a:t>物理的被害</a:t>
            </a:r>
            <a:endParaRPr kumimoji="1" lang="en-US" altLang="ja-JP" dirty="0" smtClean="0"/>
          </a:p>
          <a:p>
            <a:pPr lvl="1"/>
            <a:r>
              <a:rPr lang="ja-JP" altLang="en-US" dirty="0" smtClean="0"/>
              <a:t>地震</a:t>
            </a:r>
            <a:r>
              <a:rPr lang="en-US" altLang="ja-JP" dirty="0" smtClean="0"/>
              <a:t>×</a:t>
            </a:r>
            <a:r>
              <a:rPr lang="ja-JP" altLang="en-US" dirty="0" smtClean="0"/>
              <a:t>耐震性の低い建物</a:t>
            </a:r>
            <a:endParaRPr kumimoji="1" lang="en-US" altLang="ja-JP" dirty="0" smtClean="0"/>
          </a:p>
          <a:p>
            <a:endParaRPr lang="en-US" altLang="ja-JP" dirty="0" smtClean="0"/>
          </a:p>
          <a:p>
            <a:r>
              <a:rPr kumimoji="1" lang="en-US" altLang="ja-JP" dirty="0" smtClean="0"/>
              <a:t>Loss:</a:t>
            </a:r>
            <a:r>
              <a:rPr kumimoji="1" lang="ja-JP" altLang="en-US" dirty="0" smtClean="0"/>
              <a:t>社会的影響</a:t>
            </a:r>
            <a:endParaRPr kumimoji="1" lang="en-US" altLang="ja-JP" dirty="0" smtClean="0"/>
          </a:p>
          <a:p>
            <a:pPr lvl="1"/>
            <a:r>
              <a:rPr lang="ja-JP" altLang="en-US" dirty="0" smtClean="0"/>
              <a:t>物理的被害の発生に伴う</a:t>
            </a:r>
            <a:r>
              <a:rPr lang="en-US" altLang="ja-JP" dirty="0" smtClean="0"/>
              <a:t>2</a:t>
            </a:r>
            <a:r>
              <a:rPr lang="ja-JP" altLang="en-US" dirty="0" smtClean="0"/>
              <a:t>次的影響</a:t>
            </a:r>
            <a:endParaRPr kumimoji="1" lang="en-US" altLang="ja-JP" dirty="0" smtClean="0"/>
          </a:p>
          <a:p>
            <a:pPr lvl="1"/>
            <a:endParaRPr kumimoji="1" lang="ja-JP"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457200" y="115888"/>
            <a:ext cx="8229600" cy="1143000"/>
          </a:xfrm>
        </p:spPr>
        <p:txBody>
          <a:bodyPr/>
          <a:lstStyle/>
          <a:p>
            <a:pPr eaLnBrk="1" hangingPunct="1"/>
            <a:r>
              <a:rPr lang="en-US" altLang="ja-JP" smtClean="0"/>
              <a:t>Aeta</a:t>
            </a:r>
            <a:br>
              <a:rPr lang="en-US" altLang="ja-JP" smtClean="0"/>
            </a:br>
            <a:r>
              <a:rPr lang="en-US" altLang="ja-JP" smtClean="0"/>
              <a:t>1991Pinatsubo</a:t>
            </a:r>
            <a:endParaRPr lang="ja-JP" altLang="en-US" smtClean="0"/>
          </a:p>
        </p:txBody>
      </p:sp>
      <p:graphicFrame>
        <p:nvGraphicFramePr>
          <p:cNvPr id="1026" name="Object 4"/>
          <p:cNvGraphicFramePr>
            <a:graphicFrameLocks noChangeAspect="1"/>
          </p:cNvGraphicFramePr>
          <p:nvPr>
            <p:ph sz="half" idx="1"/>
          </p:nvPr>
        </p:nvGraphicFramePr>
        <p:xfrm>
          <a:off x="395288" y="1341438"/>
          <a:ext cx="3816350" cy="2670175"/>
        </p:xfrm>
        <a:graphic>
          <a:graphicData uri="http://schemas.openxmlformats.org/presentationml/2006/ole">
            <p:oleObj spid="_x0000_s198658" name="Image" r:id="rId3" imgW="2438198" imgH="1706739" progId="">
              <p:embed/>
            </p:oleObj>
          </a:graphicData>
        </a:graphic>
      </p:graphicFrame>
      <p:graphicFrame>
        <p:nvGraphicFramePr>
          <p:cNvPr id="1027" name="Object 6"/>
          <p:cNvGraphicFramePr>
            <a:graphicFrameLocks noChangeAspect="1"/>
          </p:cNvGraphicFramePr>
          <p:nvPr>
            <p:ph sz="half" idx="2"/>
          </p:nvPr>
        </p:nvGraphicFramePr>
        <p:xfrm>
          <a:off x="4500563" y="1341438"/>
          <a:ext cx="3816350" cy="2670175"/>
        </p:xfrm>
        <a:graphic>
          <a:graphicData uri="http://schemas.openxmlformats.org/presentationml/2006/ole">
            <p:oleObj spid="_x0000_s198659" name="Image" r:id="rId4" imgW="2438198" imgH="1706739" progId="">
              <p:embed/>
            </p:oleObj>
          </a:graphicData>
        </a:graphic>
      </p:graphicFrame>
      <p:pic>
        <p:nvPicPr>
          <p:cNvPr id="1029" name="Picture 10"/>
          <p:cNvPicPr>
            <a:picLocks noChangeAspect="1" noChangeArrowheads="1"/>
          </p:cNvPicPr>
          <p:nvPr/>
        </p:nvPicPr>
        <p:blipFill>
          <a:blip r:embed="rId5" cstate="print"/>
          <a:srcRect/>
          <a:stretch>
            <a:fillRect/>
          </a:stretch>
        </p:blipFill>
        <p:spPr bwMode="auto">
          <a:xfrm>
            <a:off x="395288" y="4098925"/>
            <a:ext cx="3816350" cy="267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title"/>
          </p:nvPr>
        </p:nvSpPr>
        <p:spPr>
          <a:xfrm>
            <a:off x="609600" y="0"/>
            <a:ext cx="7772400" cy="1143000"/>
          </a:xfrm>
        </p:spPr>
        <p:txBody>
          <a:bodyPr/>
          <a:lstStyle/>
          <a:p>
            <a:pPr eaLnBrk="1" hangingPunct="1"/>
            <a:r>
              <a:rPr lang="en-US" altLang="ja-JP" sz="3600" smtClean="0">
                <a:latin typeface="Arial Black" pitchFamily="34" charset="0"/>
              </a:rPr>
              <a:t>Bajau, Indonesia</a:t>
            </a:r>
            <a:br>
              <a:rPr lang="en-US" altLang="ja-JP" sz="3600" smtClean="0">
                <a:latin typeface="Arial Black" pitchFamily="34" charset="0"/>
              </a:rPr>
            </a:br>
            <a:r>
              <a:rPr lang="en-US" altLang="ja-JP" sz="3600" smtClean="0">
                <a:latin typeface="Arial Black" pitchFamily="34" charset="0"/>
              </a:rPr>
              <a:t>1992 Flores Tsunami</a:t>
            </a:r>
          </a:p>
        </p:txBody>
      </p:sp>
      <p:pic>
        <p:nvPicPr>
          <p:cNvPr id="53249" name="Picture 1"/>
          <p:cNvPicPr>
            <a:picLocks noChangeAspect="1" noChangeArrowheads="1"/>
          </p:cNvPicPr>
          <p:nvPr/>
        </p:nvPicPr>
        <p:blipFill>
          <a:blip r:embed="rId2" cstate="print"/>
          <a:srcRect/>
          <a:stretch>
            <a:fillRect/>
          </a:stretch>
        </p:blipFill>
        <p:spPr bwMode="auto">
          <a:xfrm>
            <a:off x="323528" y="1340768"/>
            <a:ext cx="8321675" cy="53641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609600" y="0"/>
            <a:ext cx="7772400" cy="1143000"/>
          </a:xfrm>
        </p:spPr>
        <p:txBody>
          <a:bodyPr/>
          <a:lstStyle/>
          <a:p>
            <a:pPr eaLnBrk="1" hangingPunct="1"/>
            <a:r>
              <a:rPr lang="en-US" altLang="ja-JP" sz="3600" dirty="0" smtClean="0">
                <a:latin typeface="Arial Black" pitchFamily="34" charset="0"/>
              </a:rPr>
              <a:t>Moken, Thailand</a:t>
            </a:r>
            <a:br>
              <a:rPr lang="en-US" altLang="ja-JP" sz="3600" dirty="0" smtClean="0">
                <a:latin typeface="Arial Black" pitchFamily="34" charset="0"/>
              </a:rPr>
            </a:br>
            <a:r>
              <a:rPr lang="en-US" altLang="ja-JP" sz="3600" dirty="0" smtClean="0">
                <a:latin typeface="Arial Black" pitchFamily="34" charset="0"/>
              </a:rPr>
              <a:t>2004 Indian Ocean Tsunami</a:t>
            </a:r>
          </a:p>
        </p:txBody>
      </p:sp>
      <p:pic>
        <p:nvPicPr>
          <p:cNvPr id="49155" name="図 4" descr="DSC_0231.JPG"/>
          <p:cNvPicPr>
            <a:picLocks noChangeAspect="1"/>
          </p:cNvPicPr>
          <p:nvPr/>
        </p:nvPicPr>
        <p:blipFill>
          <a:blip r:embed="rId2" cstate="print"/>
          <a:srcRect/>
          <a:stretch>
            <a:fillRect/>
          </a:stretch>
        </p:blipFill>
        <p:spPr bwMode="auto">
          <a:xfrm>
            <a:off x="0" y="1155700"/>
            <a:ext cx="6300788" cy="4217988"/>
          </a:xfrm>
          <a:prstGeom prst="rect">
            <a:avLst/>
          </a:prstGeom>
          <a:noFill/>
          <a:ln w="9525">
            <a:noFill/>
            <a:miter lim="800000"/>
            <a:headEnd/>
            <a:tailEnd/>
          </a:ln>
        </p:spPr>
      </p:pic>
      <p:pic>
        <p:nvPicPr>
          <p:cNvPr id="49156" name="図 5" descr="DSC_0183.JPG"/>
          <p:cNvPicPr>
            <a:picLocks noChangeAspect="1"/>
          </p:cNvPicPr>
          <p:nvPr/>
        </p:nvPicPr>
        <p:blipFill>
          <a:blip r:embed="rId3" cstate="print"/>
          <a:srcRect/>
          <a:stretch>
            <a:fillRect/>
          </a:stretch>
        </p:blipFill>
        <p:spPr bwMode="auto">
          <a:xfrm>
            <a:off x="4787900" y="3941763"/>
            <a:ext cx="4356100" cy="2916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災害現象</a:t>
            </a:r>
            <a:endParaRPr kumimoji="1" lang="ja-JP" altLang="en-US" dirty="0"/>
          </a:p>
        </p:txBody>
      </p:sp>
      <p:sp>
        <p:nvSpPr>
          <p:cNvPr id="6" name="コンテンツ プレースホルダ 5"/>
          <p:cNvSpPr>
            <a:spLocks noGrp="1"/>
          </p:cNvSpPr>
          <p:nvPr>
            <p:ph idx="1"/>
          </p:nvPr>
        </p:nvSpPr>
        <p:spPr/>
        <p:txBody>
          <a:bodyPr/>
          <a:lstStyle/>
          <a:p>
            <a:r>
              <a:rPr kumimoji="1" lang="ja-JP" altLang="en-US" dirty="0" smtClean="0"/>
              <a:t>建物が壊れる</a:t>
            </a:r>
            <a:endParaRPr kumimoji="1" lang="en-US" altLang="ja-JP" dirty="0" smtClean="0"/>
          </a:p>
          <a:p>
            <a:pPr lvl="1"/>
            <a:r>
              <a:rPr lang="ja-JP" altLang="en-US" dirty="0" smtClean="0"/>
              <a:t>防ぐことができる</a:t>
            </a:r>
            <a:endParaRPr kumimoji="1" lang="en-US" altLang="ja-JP" dirty="0" smtClean="0"/>
          </a:p>
          <a:p>
            <a:r>
              <a:rPr lang="ja-JP" altLang="en-US" dirty="0" smtClean="0"/>
              <a:t>人々は移動する</a:t>
            </a:r>
            <a:endParaRPr lang="en-US" altLang="ja-JP" dirty="0" smtClean="0"/>
          </a:p>
          <a:p>
            <a:pPr lvl="1"/>
            <a:r>
              <a:rPr lang="ja-JP" altLang="en-US" dirty="0" smtClean="0"/>
              <a:t>防ぐことができる？</a:t>
            </a:r>
            <a:endParaRPr lang="en-US" altLang="ja-JP" dirty="0" smtClean="0"/>
          </a:p>
          <a:p>
            <a:pPr lvl="2"/>
            <a:r>
              <a:rPr kumimoji="1" lang="ja-JP" altLang="en-US" dirty="0" smtClean="0"/>
              <a:t>不可避の現象</a:t>
            </a:r>
            <a:endParaRPr kumimoji="1"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4"/>
          <p:cNvSpPr>
            <a:spLocks noGrp="1"/>
          </p:cNvSpPr>
          <p:nvPr>
            <p:ph type="ctrTitle"/>
          </p:nvPr>
        </p:nvSpPr>
        <p:spPr/>
        <p:txBody>
          <a:bodyPr/>
          <a:lstStyle/>
          <a:p>
            <a:r>
              <a:rPr lang="ja-JP" altLang="en-US" dirty="0" smtClean="0"/>
              <a:t>災害後に移動することは問題である。</a:t>
            </a:r>
            <a:r>
              <a:rPr lang="en-US" altLang="ja-JP" dirty="0" smtClean="0"/>
              <a:t/>
            </a:r>
            <a:br>
              <a:rPr lang="en-US" altLang="ja-JP" dirty="0" smtClean="0"/>
            </a:br>
            <a:r>
              <a:rPr lang="ja-JP" altLang="en-US" dirty="0" smtClean="0"/>
              <a:t>→</a:t>
            </a:r>
            <a:r>
              <a:rPr lang="en-US" altLang="ja-JP" dirty="0" smtClean="0"/>
              <a:t/>
            </a:r>
            <a:br>
              <a:rPr lang="en-US" altLang="ja-JP" dirty="0" smtClean="0"/>
            </a:br>
            <a:r>
              <a:rPr lang="ja-JP" altLang="en-US" dirty="0" smtClean="0"/>
              <a:t>災害後に移動することは問題ではない。</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ctrTitle"/>
          </p:nvPr>
        </p:nvSpPr>
        <p:spPr/>
        <p:txBody>
          <a:bodyPr/>
          <a:lstStyle/>
          <a:p>
            <a:r>
              <a:rPr lang="ja-JP" altLang="en-US" dirty="0" smtClean="0"/>
              <a:t>移動できる人、流動性の高い社会は災害に強い</a:t>
            </a:r>
          </a:p>
        </p:txBody>
      </p:sp>
      <p:sp>
        <p:nvSpPr>
          <p:cNvPr id="37891" name="サブタイトル 2"/>
          <p:cNvSpPr>
            <a:spLocks noGrp="1"/>
          </p:cNvSpPr>
          <p:nvPr>
            <p:ph type="subTitle" idx="1"/>
          </p:nvPr>
        </p:nvSpPr>
        <p:spPr/>
        <p:txBody>
          <a:bodyPr/>
          <a:lstStyle/>
          <a:p>
            <a:endParaRPr lang="ja-JP"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2"/>
          <p:cNvSpPr>
            <a:spLocks noGrp="1"/>
          </p:cNvSpPr>
          <p:nvPr>
            <p:ph type="ctrTitle"/>
          </p:nvPr>
        </p:nvSpPr>
        <p:spPr/>
        <p:txBody>
          <a:bodyPr/>
          <a:lstStyle/>
          <a:p>
            <a:r>
              <a:rPr lang="ja-JP" altLang="en-US" smtClean="0"/>
              <a:t>移動する人々と災害</a:t>
            </a:r>
          </a:p>
        </p:txBody>
      </p:sp>
      <p:sp>
        <p:nvSpPr>
          <p:cNvPr id="52227" name="サブタイトル 3"/>
          <p:cNvSpPr>
            <a:spLocks noGrp="1"/>
          </p:cNvSpPr>
          <p:nvPr>
            <p:ph type="subTitle" idx="1"/>
          </p:nvPr>
        </p:nvSpPr>
        <p:spPr/>
        <p:txBody>
          <a:bodyPr/>
          <a:lstStyle/>
          <a:p>
            <a:r>
              <a:rPr lang="ja-JP" altLang="en-US" smtClean="0"/>
              <a:t>流動性の高い社会</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タイトル 1"/>
          <p:cNvSpPr>
            <a:spLocks noGrp="1"/>
          </p:cNvSpPr>
          <p:nvPr>
            <p:ph type="title"/>
          </p:nvPr>
        </p:nvSpPr>
        <p:spPr>
          <a:xfrm>
            <a:off x="457200" y="-142875"/>
            <a:ext cx="8229600" cy="1143000"/>
          </a:xfrm>
        </p:spPr>
        <p:txBody>
          <a:bodyPr/>
          <a:lstStyle/>
          <a:p>
            <a:pPr eaLnBrk="1" hangingPunct="1"/>
            <a:r>
              <a:rPr lang="en-US" altLang="ja-JP" smtClean="0"/>
              <a:t>2009</a:t>
            </a:r>
            <a:r>
              <a:rPr lang="ja-JP" altLang="en-US" dirty="0" smtClean="0"/>
              <a:t>パダン地震</a:t>
            </a:r>
          </a:p>
        </p:txBody>
      </p:sp>
      <p:sp>
        <p:nvSpPr>
          <p:cNvPr id="53252" name="コンテンツ プレースホルダ 2"/>
          <p:cNvSpPr>
            <a:spLocks noGrp="1"/>
          </p:cNvSpPr>
          <p:nvPr>
            <p:ph idx="1"/>
          </p:nvPr>
        </p:nvSpPr>
        <p:spPr>
          <a:xfrm>
            <a:off x="-107950" y="903288"/>
            <a:ext cx="8229600" cy="4525962"/>
          </a:xfrm>
        </p:spPr>
        <p:txBody>
          <a:bodyPr/>
          <a:lstStyle/>
          <a:p>
            <a:pPr eaLnBrk="1" hangingPunct="1"/>
            <a:r>
              <a:rPr lang="ja-JP" altLang="en-US" dirty="0" smtClean="0"/>
              <a:t>ミナンカバウ</a:t>
            </a:r>
            <a:endParaRPr lang="en-US" altLang="ja-JP" dirty="0" smtClean="0"/>
          </a:p>
          <a:p>
            <a:pPr lvl="1" eaLnBrk="1" hangingPunct="1"/>
            <a:r>
              <a:rPr lang="ja-JP" altLang="en-US" dirty="0" smtClean="0"/>
              <a:t>母系社会</a:t>
            </a:r>
            <a:endParaRPr lang="en-US" altLang="ja-JP" dirty="0" smtClean="0"/>
          </a:p>
          <a:p>
            <a:pPr lvl="1" eaLnBrk="1" hangingPunct="1"/>
            <a:r>
              <a:rPr lang="ja-JP" altLang="en-US" dirty="0" smtClean="0"/>
              <a:t>ランタウ（出稼ぎ）</a:t>
            </a:r>
          </a:p>
        </p:txBody>
      </p:sp>
      <p:pic>
        <p:nvPicPr>
          <p:cNvPr id="59393" name="Picture 1"/>
          <p:cNvPicPr>
            <a:picLocks noChangeAspect="1" noChangeArrowheads="1"/>
          </p:cNvPicPr>
          <p:nvPr/>
        </p:nvPicPr>
        <p:blipFill>
          <a:blip r:embed="rId2" cstate="print"/>
          <a:srcRect/>
          <a:stretch>
            <a:fillRect/>
          </a:stretch>
        </p:blipFill>
        <p:spPr bwMode="auto">
          <a:xfrm>
            <a:off x="179512" y="2544763"/>
            <a:ext cx="9159876" cy="4313237"/>
          </a:xfrm>
          <a:prstGeom prst="rect">
            <a:avLst/>
          </a:prstGeom>
          <a:noFill/>
          <a:ln w="9525">
            <a:noFill/>
            <a:miter lim="800000"/>
            <a:headEnd/>
            <a:tailEnd/>
          </a:ln>
          <a:effectLst/>
        </p:spPr>
      </p:pic>
      <p:pic>
        <p:nvPicPr>
          <p:cNvPr id="59394" name="Picture 2"/>
          <p:cNvPicPr>
            <a:picLocks noChangeAspect="1" noChangeArrowheads="1"/>
          </p:cNvPicPr>
          <p:nvPr/>
        </p:nvPicPr>
        <p:blipFill>
          <a:blip r:embed="rId3" cstate="print"/>
          <a:srcRect/>
          <a:stretch>
            <a:fillRect/>
          </a:stretch>
        </p:blipFill>
        <p:spPr bwMode="auto">
          <a:xfrm>
            <a:off x="4237037" y="692696"/>
            <a:ext cx="4906963" cy="3292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バンダアチェも流動性の高い社会</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pPr eaLnBrk="1" hangingPunct="1"/>
            <a:r>
              <a:rPr lang="ja-JP" altLang="en-US" sz="4000" smtClean="0"/>
              <a:t>住宅の再建</a:t>
            </a:r>
            <a:br>
              <a:rPr lang="ja-JP" altLang="en-US" sz="4000" smtClean="0"/>
            </a:br>
            <a:r>
              <a:rPr lang="ja-JP" altLang="en-US" sz="4000" smtClean="0"/>
              <a:t>ストックの再建</a:t>
            </a:r>
          </a:p>
        </p:txBody>
      </p:sp>
      <p:sp>
        <p:nvSpPr>
          <p:cNvPr id="86019" name="Rectangle 3"/>
          <p:cNvSpPr>
            <a:spLocks noGrp="1" noRot="1" noChangeArrowheads="1"/>
          </p:cNvSpPr>
          <p:nvPr>
            <p:ph type="body" sz="half" idx="1"/>
          </p:nvPr>
        </p:nvSpPr>
        <p:spPr>
          <a:xfrm>
            <a:off x="457200" y="1600200"/>
            <a:ext cx="8507413" cy="1252538"/>
          </a:xfrm>
        </p:spPr>
        <p:txBody>
          <a:bodyPr/>
          <a:lstStyle/>
          <a:p>
            <a:pPr eaLnBrk="1" hangingPunct="1">
              <a:buFontTx/>
              <a:buNone/>
            </a:pPr>
            <a:r>
              <a:rPr lang="ja-JP" altLang="en-US" sz="2400" smtClean="0">
                <a:ea typeface="HG丸ｺﾞｼｯｸM-PRO" pitchFamily="50" charset="-128"/>
              </a:rPr>
              <a:t>・床面積　３６㎡</a:t>
            </a:r>
          </a:p>
          <a:p>
            <a:pPr eaLnBrk="1" hangingPunct="1">
              <a:buFontTx/>
              <a:buNone/>
            </a:pPr>
            <a:r>
              <a:rPr lang="ja-JP" altLang="en-US" sz="2400" smtClean="0">
                <a:ea typeface="HG丸ｺﾞｼｯｸM-PRO" pitchFamily="50" charset="-128"/>
              </a:rPr>
              <a:t>・建設費　２８，８００，０００ルピア≒３０００ドル／棟</a:t>
            </a:r>
          </a:p>
        </p:txBody>
      </p:sp>
      <p:pic>
        <p:nvPicPr>
          <p:cNvPr id="86020" name="Picture 4" descr="サイズ変更Pers02"/>
          <p:cNvPicPr>
            <a:picLocks noGrp="1" noChangeAspect="1" noChangeArrowheads="1"/>
          </p:cNvPicPr>
          <p:nvPr>
            <p:ph sz="quarter" idx="2"/>
          </p:nvPr>
        </p:nvPicPr>
        <p:blipFill>
          <a:blip r:embed="rId3" cstate="print"/>
          <a:srcRect t="6609" b="7770"/>
          <a:stretch>
            <a:fillRect/>
          </a:stretch>
        </p:blipFill>
        <p:spPr>
          <a:xfrm>
            <a:off x="5148263" y="4510088"/>
            <a:ext cx="3311525" cy="2117725"/>
          </a:xfrm>
          <a:noFill/>
        </p:spPr>
      </p:pic>
      <p:pic>
        <p:nvPicPr>
          <p:cNvPr id="86021" name="Picture 5" descr="サイズ変更THP06"/>
          <p:cNvPicPr>
            <a:picLocks noGrp="1" noChangeAspect="1" noChangeArrowheads="1"/>
          </p:cNvPicPr>
          <p:nvPr>
            <p:ph sz="quarter" idx="3"/>
          </p:nvPr>
        </p:nvPicPr>
        <p:blipFill>
          <a:blip r:embed="rId4" cstate="print"/>
          <a:srcRect t="6531" b="14441"/>
          <a:stretch>
            <a:fillRect/>
          </a:stretch>
        </p:blipFill>
        <p:spPr>
          <a:xfrm>
            <a:off x="5170488" y="2559050"/>
            <a:ext cx="3436937" cy="1954213"/>
          </a:xfrm>
          <a:noFill/>
        </p:spPr>
      </p:pic>
      <p:pic>
        <p:nvPicPr>
          <p:cNvPr id="86022" name="Picture 6" descr="サイズ変更denah rmh"/>
          <p:cNvPicPr>
            <a:picLocks noChangeAspect="1" noChangeArrowheads="1"/>
          </p:cNvPicPr>
          <p:nvPr/>
        </p:nvPicPr>
        <p:blipFill>
          <a:blip r:embed="rId5" cstate="print"/>
          <a:srcRect/>
          <a:stretch>
            <a:fillRect/>
          </a:stretch>
        </p:blipFill>
        <p:spPr bwMode="auto">
          <a:xfrm>
            <a:off x="611188" y="2781300"/>
            <a:ext cx="4064000" cy="383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番号プレースホルダ 3"/>
          <p:cNvSpPr>
            <a:spLocks noGrp="1"/>
          </p:cNvSpPr>
          <p:nvPr>
            <p:ph type="sldNum" sz="quarter" idx="12"/>
          </p:nvPr>
        </p:nvSpPr>
        <p:spPr>
          <a:xfrm>
            <a:off x="457200" y="6245225"/>
            <a:ext cx="2133600" cy="476250"/>
          </a:xfrm>
        </p:spPr>
        <p:txBody>
          <a:bodyPr/>
          <a:lstStyle/>
          <a:p>
            <a:pPr algn="l">
              <a:defRPr/>
            </a:pPr>
            <a:fld id="{F1AE7890-C0A0-4509-A257-91511FEAD09B}" type="slidenum">
              <a:rPr lang="en-US" altLang="ja-JP"/>
              <a:pPr algn="l">
                <a:defRPr/>
              </a:pPr>
              <a:t>3</a:t>
            </a:fld>
            <a:endParaRPr lang="en-US" altLang="ja-JP" dirty="0"/>
          </a:p>
        </p:txBody>
      </p:sp>
      <p:sp>
        <p:nvSpPr>
          <p:cNvPr id="45059" name="Rectangle 1"/>
          <p:cNvSpPr>
            <a:spLocks noGrp="1" noChangeArrowheads="1"/>
          </p:cNvSpPr>
          <p:nvPr>
            <p:ph type="title"/>
          </p:nvPr>
        </p:nvSpPr>
        <p:spPr/>
        <p:txBody>
          <a:bodyPr/>
          <a:lstStyle/>
          <a:p>
            <a:pPr eaLnBrk="1" hangingPunct="1"/>
            <a:r>
              <a:rPr kumimoji="0" lang="ja-JP" altLang="en-US" dirty="0" smtClean="0"/>
              <a:t>社会的影響？</a:t>
            </a:r>
          </a:p>
        </p:txBody>
      </p:sp>
      <p:sp>
        <p:nvSpPr>
          <p:cNvPr id="69634" name="Rectangle 2"/>
          <p:cNvSpPr>
            <a:spLocks/>
          </p:cNvSpPr>
          <p:nvPr/>
        </p:nvSpPr>
        <p:spPr bwMode="auto">
          <a:xfrm>
            <a:off x="3213100" y="1776413"/>
            <a:ext cx="2308225" cy="277812"/>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総合的な防災力の向上</a:t>
            </a:r>
          </a:p>
        </p:txBody>
      </p:sp>
      <p:sp>
        <p:nvSpPr>
          <p:cNvPr id="45062" name="Line 4"/>
          <p:cNvSpPr>
            <a:spLocks noChangeShapeType="1"/>
          </p:cNvSpPr>
          <p:nvPr/>
        </p:nvSpPr>
        <p:spPr bwMode="auto">
          <a:xfrm flipH="1">
            <a:off x="1938338" y="2152650"/>
            <a:ext cx="0" cy="3214688"/>
          </a:xfrm>
          <a:prstGeom prst="line">
            <a:avLst/>
          </a:prstGeom>
          <a:noFill/>
          <a:ln w="25400">
            <a:solidFill>
              <a:schemeClr val="tx1"/>
            </a:solidFill>
            <a:miter lim="800000"/>
            <a:headEnd type="triangle" w="med" len="med"/>
            <a:tailEnd/>
          </a:ln>
        </p:spPr>
        <p:txBody>
          <a:bodyPr lIns="0" tIns="0" rIns="0" bIns="0"/>
          <a:lstStyle/>
          <a:p>
            <a:endParaRPr lang="ja-JP" altLang="en-US"/>
          </a:p>
        </p:txBody>
      </p:sp>
      <p:sp>
        <p:nvSpPr>
          <p:cNvPr id="45063" name="Line 5"/>
          <p:cNvSpPr>
            <a:spLocks noChangeShapeType="1"/>
          </p:cNvSpPr>
          <p:nvPr/>
        </p:nvSpPr>
        <p:spPr bwMode="auto">
          <a:xfrm>
            <a:off x="1939925" y="5357813"/>
            <a:ext cx="4819650" cy="0"/>
          </a:xfrm>
          <a:prstGeom prst="line">
            <a:avLst/>
          </a:prstGeom>
          <a:noFill/>
          <a:ln w="25400">
            <a:solidFill>
              <a:schemeClr val="tx1"/>
            </a:solidFill>
            <a:miter lim="800000"/>
            <a:headEnd/>
            <a:tailEnd type="triangle" w="med" len="med"/>
          </a:ln>
        </p:spPr>
        <p:txBody>
          <a:bodyPr lIns="0" tIns="0" rIns="0" bIns="0"/>
          <a:lstStyle/>
          <a:p>
            <a:endParaRPr lang="ja-JP" altLang="en-US"/>
          </a:p>
        </p:txBody>
      </p:sp>
      <p:sp>
        <p:nvSpPr>
          <p:cNvPr id="45064" name="Rectangle 6"/>
          <p:cNvSpPr>
            <a:spLocks/>
          </p:cNvSpPr>
          <p:nvPr/>
        </p:nvSpPr>
        <p:spPr bwMode="auto">
          <a:xfrm>
            <a:off x="1082675" y="2786063"/>
            <a:ext cx="588963" cy="276225"/>
          </a:xfrm>
          <a:prstGeom prst="rect">
            <a:avLst/>
          </a:prstGeom>
          <a:noFill/>
          <a:ln w="12700">
            <a:noFill/>
            <a:miter lim="800000"/>
            <a:headEnd/>
            <a:tailEnd/>
          </a:ln>
        </p:spPr>
        <p:txBody>
          <a:bodyPr wrap="none" lIns="0" tIns="0" rIns="0" bIns="0" anchor="b">
            <a:spAutoFit/>
          </a:bodyPr>
          <a:lstStyle/>
          <a:p>
            <a:r>
              <a:rPr lang="en-US" altLang="ja-JP">
                <a:solidFill>
                  <a:srgbClr val="333333"/>
                </a:solidFill>
              </a:rPr>
              <a:t>100%</a:t>
            </a:r>
          </a:p>
        </p:txBody>
      </p:sp>
      <p:sp>
        <p:nvSpPr>
          <p:cNvPr id="45065" name="Line 7"/>
          <p:cNvSpPr>
            <a:spLocks noChangeShapeType="1"/>
          </p:cNvSpPr>
          <p:nvPr/>
        </p:nvSpPr>
        <p:spPr bwMode="auto">
          <a:xfrm>
            <a:off x="1895475" y="2811463"/>
            <a:ext cx="4765675" cy="0"/>
          </a:xfrm>
          <a:prstGeom prst="line">
            <a:avLst/>
          </a:prstGeom>
          <a:noFill/>
          <a:ln w="25400">
            <a:solidFill>
              <a:schemeClr val="tx1"/>
            </a:solidFill>
            <a:prstDash val="sysDot"/>
            <a:miter lim="800000"/>
            <a:headEnd/>
            <a:tailEnd/>
          </a:ln>
        </p:spPr>
        <p:txBody>
          <a:bodyPr lIns="0" tIns="0" rIns="0" bIns="0"/>
          <a:lstStyle/>
          <a:p>
            <a:endParaRPr lang="ja-JP" altLang="en-US"/>
          </a:p>
        </p:txBody>
      </p:sp>
      <p:sp>
        <p:nvSpPr>
          <p:cNvPr id="45066" name="Rectangle 8"/>
          <p:cNvSpPr>
            <a:spLocks/>
          </p:cNvSpPr>
          <p:nvPr/>
        </p:nvSpPr>
        <p:spPr bwMode="auto">
          <a:xfrm>
            <a:off x="1546225" y="4011613"/>
            <a:ext cx="231775" cy="444500"/>
          </a:xfrm>
          <a:prstGeom prst="rect">
            <a:avLst/>
          </a:prstGeom>
          <a:noFill/>
          <a:ln w="12700">
            <a:noFill/>
            <a:miter lim="800000"/>
            <a:headEnd/>
            <a:tailEnd/>
          </a:ln>
        </p:spPr>
        <p:txBody>
          <a:bodyPr wrap="none" lIns="0" tIns="0" rIns="0" bIns="0" anchor="b">
            <a:spAutoFit/>
          </a:bodyPr>
          <a:lstStyle/>
          <a:p>
            <a:pPr>
              <a:lnSpc>
                <a:spcPct val="50000"/>
              </a:lnSpc>
              <a:spcAft>
                <a:spcPts val="1263"/>
              </a:spcAft>
            </a:pPr>
            <a:r>
              <a:rPr lang="ja-JP" altLang="en-US">
                <a:solidFill>
                  <a:srgbClr val="333333"/>
                </a:solidFill>
              </a:rPr>
              <a:t>機</a:t>
            </a:r>
            <a:endParaRPr lang="en-US" altLang="ja-JP">
              <a:solidFill>
                <a:srgbClr val="333333"/>
              </a:solidFill>
            </a:endParaRPr>
          </a:p>
          <a:p>
            <a:pPr>
              <a:lnSpc>
                <a:spcPct val="50000"/>
              </a:lnSpc>
              <a:spcAft>
                <a:spcPts val="1263"/>
              </a:spcAft>
            </a:pPr>
            <a:r>
              <a:rPr lang="ja-JP" altLang="en-US">
                <a:solidFill>
                  <a:srgbClr val="333333"/>
                </a:solidFill>
              </a:rPr>
              <a:t>能</a:t>
            </a:r>
          </a:p>
        </p:txBody>
      </p:sp>
      <p:sp>
        <p:nvSpPr>
          <p:cNvPr id="45067" name="Rectangle 9"/>
          <p:cNvSpPr>
            <a:spLocks/>
          </p:cNvSpPr>
          <p:nvPr/>
        </p:nvSpPr>
        <p:spPr bwMode="auto">
          <a:xfrm>
            <a:off x="4110038" y="5643563"/>
            <a:ext cx="461962"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時間</a:t>
            </a:r>
          </a:p>
        </p:txBody>
      </p:sp>
      <p:sp>
        <p:nvSpPr>
          <p:cNvPr id="45068" name="Freeform 10"/>
          <p:cNvSpPr>
            <a:spLocks/>
          </p:cNvSpPr>
          <p:nvPr/>
        </p:nvSpPr>
        <p:spPr bwMode="auto">
          <a:xfrm>
            <a:off x="1938338" y="2813050"/>
            <a:ext cx="4678362" cy="1446213"/>
          </a:xfrm>
          <a:custGeom>
            <a:avLst/>
            <a:gdLst>
              <a:gd name="T0" fmla="*/ 0 w 21600"/>
              <a:gd name="T1" fmla="*/ 0 h 21600"/>
              <a:gd name="T2" fmla="*/ 2147483647 w 21600"/>
              <a:gd name="T3" fmla="*/ 0 h 21600"/>
              <a:gd name="T4" fmla="*/ 2147483647 w 21600"/>
              <a:gd name="T5" fmla="*/ 2147483647 h 21600"/>
              <a:gd name="T6" fmla="*/ 2147483647 w 21600"/>
              <a:gd name="T7" fmla="*/ 0 h 21600"/>
              <a:gd name="T8" fmla="*/ 2147483647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82" y="0"/>
                </a:lnTo>
                <a:lnTo>
                  <a:pt x="5482" y="21600"/>
                </a:lnTo>
                <a:lnTo>
                  <a:pt x="17272" y="0"/>
                </a:lnTo>
                <a:lnTo>
                  <a:pt x="21600" y="0"/>
                </a:lnTo>
              </a:path>
            </a:pathLst>
          </a:custGeom>
          <a:noFill/>
          <a:ln w="76200">
            <a:solidFill>
              <a:schemeClr val="tx1"/>
            </a:solidFill>
            <a:miter lim="800000"/>
            <a:headEnd/>
            <a:tailEnd/>
          </a:ln>
        </p:spPr>
        <p:txBody>
          <a:bodyPr lIns="0" tIns="0" rIns="0" bIns="0"/>
          <a:lstStyle/>
          <a:p>
            <a:endParaRPr lang="ja-JP" altLang="en-US"/>
          </a:p>
        </p:txBody>
      </p:sp>
      <p:sp>
        <p:nvSpPr>
          <p:cNvPr id="45069" name="Rectangle 11"/>
          <p:cNvSpPr>
            <a:spLocks/>
          </p:cNvSpPr>
          <p:nvPr/>
        </p:nvSpPr>
        <p:spPr bwMode="auto">
          <a:xfrm>
            <a:off x="2655888" y="5010150"/>
            <a:ext cx="923925"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災害発生</a:t>
            </a:r>
          </a:p>
        </p:txBody>
      </p:sp>
      <p:sp>
        <p:nvSpPr>
          <p:cNvPr id="45070" name="AutoShape 12"/>
          <p:cNvSpPr>
            <a:spLocks/>
          </p:cNvSpPr>
          <p:nvPr/>
        </p:nvSpPr>
        <p:spPr bwMode="auto">
          <a:xfrm rot="-5400000">
            <a:off x="2942432" y="4423569"/>
            <a:ext cx="330200" cy="293687"/>
          </a:xfrm>
          <a:prstGeom prst="rightArrow">
            <a:avLst>
              <a:gd name="adj1" fmla="val 42426"/>
              <a:gd name="adj2" fmla="val 77490"/>
            </a:avLst>
          </a:prstGeom>
          <a:solidFill>
            <a:schemeClr val="accent1"/>
          </a:solidFill>
          <a:ln w="25400">
            <a:solidFill>
              <a:schemeClr val="tx1"/>
            </a:solidFill>
            <a:miter lim="800000"/>
            <a:headEnd/>
            <a:tailEnd/>
          </a:ln>
        </p:spPr>
        <p:txBody>
          <a:bodyPr lIns="0" tIns="0" rIns="0" bIns="0"/>
          <a:lstStyle/>
          <a:p>
            <a:endParaRPr lang="ja-JP" altLang="en-US"/>
          </a:p>
        </p:txBody>
      </p:sp>
      <p:sp>
        <p:nvSpPr>
          <p:cNvPr id="45071" name="Rectangle 13"/>
          <p:cNvSpPr>
            <a:spLocks/>
          </p:cNvSpPr>
          <p:nvPr/>
        </p:nvSpPr>
        <p:spPr bwMode="auto">
          <a:xfrm>
            <a:off x="2701925" y="3627438"/>
            <a:ext cx="230188" cy="444500"/>
          </a:xfrm>
          <a:prstGeom prst="rect">
            <a:avLst/>
          </a:prstGeom>
          <a:noFill/>
          <a:ln w="12700">
            <a:noFill/>
            <a:miter lim="800000"/>
            <a:headEnd/>
            <a:tailEnd/>
          </a:ln>
        </p:spPr>
        <p:txBody>
          <a:bodyPr wrap="none" lIns="0" tIns="0" rIns="0" bIns="0" anchor="b">
            <a:spAutoFit/>
          </a:bodyPr>
          <a:lstStyle/>
          <a:p>
            <a:pPr>
              <a:lnSpc>
                <a:spcPct val="50000"/>
              </a:lnSpc>
              <a:spcAft>
                <a:spcPts val="1263"/>
              </a:spcAft>
            </a:pPr>
            <a:r>
              <a:rPr lang="ja-JP" altLang="en-US">
                <a:solidFill>
                  <a:srgbClr val="333333"/>
                </a:solidFill>
              </a:rPr>
              <a:t>被</a:t>
            </a:r>
            <a:endParaRPr lang="en-US" altLang="ja-JP">
              <a:solidFill>
                <a:srgbClr val="333333"/>
              </a:solidFill>
            </a:endParaRPr>
          </a:p>
          <a:p>
            <a:pPr>
              <a:lnSpc>
                <a:spcPct val="50000"/>
              </a:lnSpc>
              <a:spcAft>
                <a:spcPts val="1263"/>
              </a:spcAft>
            </a:pPr>
            <a:r>
              <a:rPr lang="ja-JP" altLang="en-US">
                <a:solidFill>
                  <a:srgbClr val="333333"/>
                </a:solidFill>
              </a:rPr>
              <a:t>害</a:t>
            </a:r>
          </a:p>
        </p:txBody>
      </p:sp>
      <p:sp>
        <p:nvSpPr>
          <p:cNvPr id="45072" name="Rectangle 14"/>
          <p:cNvSpPr>
            <a:spLocks/>
          </p:cNvSpPr>
          <p:nvPr/>
        </p:nvSpPr>
        <p:spPr bwMode="auto">
          <a:xfrm>
            <a:off x="4275138" y="4527550"/>
            <a:ext cx="923925"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復旧時間</a:t>
            </a:r>
          </a:p>
        </p:txBody>
      </p:sp>
      <p:sp>
        <p:nvSpPr>
          <p:cNvPr id="45073" name="Line 15"/>
          <p:cNvSpPr>
            <a:spLocks noChangeShapeType="1"/>
          </p:cNvSpPr>
          <p:nvPr/>
        </p:nvSpPr>
        <p:spPr bwMode="auto">
          <a:xfrm>
            <a:off x="5688013" y="2922588"/>
            <a:ext cx="0" cy="1533525"/>
          </a:xfrm>
          <a:prstGeom prst="line">
            <a:avLst/>
          </a:prstGeom>
          <a:noFill/>
          <a:ln w="25400">
            <a:solidFill>
              <a:schemeClr val="tx1"/>
            </a:solidFill>
            <a:miter lim="800000"/>
            <a:headEnd/>
            <a:tailEnd/>
          </a:ln>
        </p:spPr>
        <p:txBody>
          <a:bodyPr lIns="0" tIns="0" rIns="0" bIns="0"/>
          <a:lstStyle/>
          <a:p>
            <a:endParaRPr lang="ja-JP" altLang="en-US"/>
          </a:p>
        </p:txBody>
      </p:sp>
      <p:sp>
        <p:nvSpPr>
          <p:cNvPr id="45074" name="Line 16"/>
          <p:cNvSpPr>
            <a:spLocks noChangeShapeType="1"/>
          </p:cNvSpPr>
          <p:nvPr/>
        </p:nvSpPr>
        <p:spPr bwMode="auto">
          <a:xfrm rot="10800000" flipH="1">
            <a:off x="3125788" y="4292600"/>
            <a:ext cx="2552700" cy="3175"/>
          </a:xfrm>
          <a:prstGeom prst="line">
            <a:avLst/>
          </a:prstGeom>
          <a:noFill/>
          <a:ln w="25400">
            <a:solidFill>
              <a:schemeClr val="tx1"/>
            </a:solidFill>
            <a:miter lim="800000"/>
            <a:headEnd type="stealth" w="med" len="med"/>
            <a:tailEnd type="stealth" w="med" len="med"/>
          </a:ln>
        </p:spPr>
        <p:txBody>
          <a:bodyPr lIns="0" tIns="0" rIns="0" bIns="0"/>
          <a:lstStyle/>
          <a:p>
            <a:endParaRPr lang="ja-JP" altLang="en-US"/>
          </a:p>
        </p:txBody>
      </p:sp>
      <p:sp>
        <p:nvSpPr>
          <p:cNvPr id="69649" name="Rectangle 17"/>
          <p:cNvSpPr>
            <a:spLocks/>
          </p:cNvSpPr>
          <p:nvPr/>
        </p:nvSpPr>
        <p:spPr bwMode="auto">
          <a:xfrm>
            <a:off x="5848350" y="3143250"/>
            <a:ext cx="2652713" cy="1517650"/>
          </a:xfrm>
          <a:prstGeom prst="rect">
            <a:avLst/>
          </a:prstGeom>
          <a:noFill/>
          <a:ln w="12700">
            <a:noFill/>
            <a:miter lim="800000"/>
            <a:headEnd/>
            <a:tailEnd/>
          </a:ln>
        </p:spPr>
        <p:txBody>
          <a:bodyPr lIns="0" tIns="0" rIns="0" bIns="0" anchor="b"/>
          <a:lstStyle/>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被害抑止</a:t>
            </a:r>
            <a:endParaRPr lang="en-US" altLang="ja-JP" b="1">
              <a:solidFill>
                <a:srgbClr val="333333"/>
              </a:solidFill>
              <a:latin typeface="Helvetica Neue" charset="0"/>
              <a:ea typeface="ヒラギノ角ゴ ProN W6" charset="-128"/>
              <a:sym typeface="Helvetica Neue" charset="0"/>
            </a:endParaRPr>
          </a:p>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a:t>
            </a:r>
            <a:endParaRPr lang="en-US" altLang="ja-JP" b="1">
              <a:solidFill>
                <a:srgbClr val="333333"/>
              </a:solidFill>
              <a:latin typeface="Helvetica Neue" charset="0"/>
              <a:ea typeface="ヒラギノ角ゴ ProN W6" charset="-128"/>
              <a:sym typeface="Helvetica Neue" charset="0"/>
            </a:endParaRPr>
          </a:p>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被害軽減</a:t>
            </a:r>
          </a:p>
        </p:txBody>
      </p:sp>
      <p:sp>
        <p:nvSpPr>
          <p:cNvPr id="45076" name="Rectangle 18"/>
          <p:cNvSpPr>
            <a:spLocks/>
          </p:cNvSpPr>
          <p:nvPr/>
        </p:nvSpPr>
        <p:spPr bwMode="auto">
          <a:xfrm>
            <a:off x="2787650" y="6419850"/>
            <a:ext cx="3562350" cy="258763"/>
          </a:xfrm>
          <a:prstGeom prst="rect">
            <a:avLst/>
          </a:prstGeom>
          <a:noFill/>
          <a:ln w="12700">
            <a:noFill/>
            <a:miter lim="800000"/>
            <a:headEnd/>
            <a:tailEnd/>
          </a:ln>
        </p:spPr>
        <p:txBody>
          <a:bodyPr lIns="0" tIns="0" rIns="0" bIns="0" anchor="b"/>
          <a:lstStyle/>
          <a:p>
            <a:r>
              <a:rPr lang="en-US" altLang="ja-JP" sz="1300" i="1"/>
              <a:t>MCEER’s Resilience Framework</a:t>
            </a:r>
          </a:p>
        </p:txBody>
      </p:sp>
      <p:sp>
        <p:nvSpPr>
          <p:cNvPr id="21" name="AutoShape 3"/>
          <p:cNvSpPr>
            <a:spLocks/>
          </p:cNvSpPr>
          <p:nvPr/>
        </p:nvSpPr>
        <p:spPr bwMode="auto">
          <a:xfrm rot="10800000" flipH="1">
            <a:off x="3131841" y="2780928"/>
            <a:ext cx="2448272" cy="1440159"/>
          </a:xfrm>
          <a:prstGeom prst="rtTriangle">
            <a:avLst/>
          </a:prstGeom>
          <a:solidFill>
            <a:srgbClr val="FF6666"/>
          </a:solidFill>
          <a:ln w="25400">
            <a:noFill/>
            <a:miter lim="800000"/>
            <a:headEnd/>
            <a:tailEnd/>
          </a:ln>
        </p:spPr>
        <p:txBody>
          <a:bodyPr lIns="0" tIns="0" rIns="0" bIns="0"/>
          <a:lstStyle/>
          <a:p>
            <a:endParaRPr lang="ja-JP" altLang="en-US" dirty="0"/>
          </a:p>
        </p:txBody>
      </p:sp>
      <p:sp>
        <p:nvSpPr>
          <p:cNvPr id="23" name="テキスト ボックス 22"/>
          <p:cNvSpPr txBox="1"/>
          <p:nvPr/>
        </p:nvSpPr>
        <p:spPr>
          <a:xfrm>
            <a:off x="3131840" y="3068960"/>
            <a:ext cx="1338829" cy="369332"/>
          </a:xfrm>
          <a:prstGeom prst="rect">
            <a:avLst/>
          </a:prstGeom>
          <a:noFill/>
        </p:spPr>
        <p:txBody>
          <a:bodyPr wrap="none" rtlCol="0">
            <a:spAutoFit/>
          </a:bodyPr>
          <a:lstStyle/>
          <a:p>
            <a:r>
              <a:rPr kumimoji="1" lang="ja-JP" altLang="en-US" dirty="0" smtClean="0"/>
              <a:t>社会的影響</a:t>
            </a:r>
            <a:endParaRPr kumimoji="1" lang="ja-JP"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Righ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49" grpId="0" autoUpdateAnimBg="0"/>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altLang="ja-JP" sz="3600" smtClean="0">
                <a:latin typeface="Arial Black" pitchFamily="34" charset="0"/>
              </a:rPr>
              <a:t>Aceh</a:t>
            </a:r>
            <a:br>
              <a:rPr lang="en-US" altLang="ja-JP" sz="3600" smtClean="0">
                <a:latin typeface="Arial Black" pitchFamily="34" charset="0"/>
              </a:rPr>
            </a:br>
            <a:r>
              <a:rPr lang="en-US" altLang="ja-JP" sz="3600" smtClean="0">
                <a:latin typeface="Arial Black" pitchFamily="34" charset="0"/>
              </a:rPr>
              <a:t>Indian Ocean, 2004.</a:t>
            </a:r>
          </a:p>
        </p:txBody>
      </p:sp>
      <p:sp>
        <p:nvSpPr>
          <p:cNvPr id="3076" name="Rectangle 3"/>
          <p:cNvSpPr>
            <a:spLocks noGrp="1" noChangeArrowheads="1"/>
          </p:cNvSpPr>
          <p:nvPr>
            <p:ph type="body" sz="half" idx="1"/>
          </p:nvPr>
        </p:nvSpPr>
        <p:spPr/>
        <p:txBody>
          <a:bodyPr/>
          <a:lstStyle/>
          <a:p>
            <a:pPr eaLnBrk="1" hangingPunct="1"/>
            <a:r>
              <a:rPr lang="en-US" altLang="ja-JP" sz="2800" smtClean="0"/>
              <a:t>Dec.23, 2004.</a:t>
            </a:r>
          </a:p>
          <a:p>
            <a:pPr eaLnBrk="1" hangingPunct="1"/>
            <a:r>
              <a:rPr lang="en-US" altLang="ja-JP" sz="2800" smtClean="0"/>
              <a:t>Death</a:t>
            </a:r>
            <a:r>
              <a:rPr lang="ja-JP" altLang="en-US" sz="2800" smtClean="0"/>
              <a:t>　</a:t>
            </a:r>
            <a:r>
              <a:rPr lang="en-US" altLang="ja-JP" sz="2800" smtClean="0"/>
              <a:t>150,000</a:t>
            </a:r>
          </a:p>
          <a:p>
            <a:pPr eaLnBrk="1" hangingPunct="1"/>
            <a:r>
              <a:rPr lang="en-US" altLang="ja-JP" sz="2800" smtClean="0"/>
              <a:t>M9.1</a:t>
            </a:r>
          </a:p>
        </p:txBody>
      </p:sp>
      <p:graphicFrame>
        <p:nvGraphicFramePr>
          <p:cNvPr id="3074" name="Object 5"/>
          <p:cNvGraphicFramePr>
            <a:graphicFrameLocks noChangeAspect="1"/>
          </p:cNvGraphicFramePr>
          <p:nvPr>
            <p:ph sz="half" idx="2"/>
          </p:nvPr>
        </p:nvGraphicFramePr>
        <p:xfrm>
          <a:off x="5003800" y="1393825"/>
          <a:ext cx="4032250" cy="2681288"/>
        </p:xfrm>
        <a:graphic>
          <a:graphicData uri="http://schemas.openxmlformats.org/presentationml/2006/ole">
            <p:oleObj spid="_x0000_s282626" name="Image" r:id="rId3" imgW="3047748" imgH="2026752" progId="">
              <p:embed/>
            </p:oleObj>
          </a:graphicData>
        </a:graphic>
      </p:graphicFrame>
      <p:pic>
        <p:nvPicPr>
          <p:cNvPr id="3077" name="Picture 7"/>
          <p:cNvPicPr>
            <a:picLocks noChangeAspect="1" noChangeArrowheads="1"/>
          </p:cNvPicPr>
          <p:nvPr/>
        </p:nvPicPr>
        <p:blipFill>
          <a:blip r:embed="rId4" cstate="print"/>
          <a:srcRect/>
          <a:stretch>
            <a:fillRect/>
          </a:stretch>
        </p:blipFill>
        <p:spPr bwMode="auto">
          <a:xfrm>
            <a:off x="5003800" y="4202113"/>
            <a:ext cx="3997325" cy="2611437"/>
          </a:xfrm>
          <a:prstGeom prst="rect">
            <a:avLst/>
          </a:prstGeom>
          <a:noFill/>
          <a:ln w="9525">
            <a:noFill/>
            <a:miter lim="800000"/>
            <a:headEnd/>
            <a:tailEnd/>
          </a:ln>
        </p:spPr>
      </p:pic>
      <p:pic>
        <p:nvPicPr>
          <p:cNvPr id="3078" name="Picture 2"/>
          <p:cNvPicPr>
            <a:picLocks noChangeAspect="1" noChangeArrowheads="1"/>
          </p:cNvPicPr>
          <p:nvPr/>
        </p:nvPicPr>
        <p:blipFill>
          <a:blip r:embed="rId5" cstate="print"/>
          <a:srcRect/>
          <a:stretch>
            <a:fillRect/>
          </a:stretch>
        </p:blipFill>
        <p:spPr bwMode="auto">
          <a:xfrm>
            <a:off x="179388" y="1412875"/>
            <a:ext cx="4572000"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p:cNvSpPr>
            <a:spLocks noGrp="1" noRot="1" noChangeArrowheads="1"/>
          </p:cNvSpPr>
          <p:nvPr>
            <p:ph type="title"/>
          </p:nvPr>
        </p:nvSpPr>
        <p:spPr>
          <a:xfrm>
            <a:off x="-1260475" y="188913"/>
            <a:ext cx="8229600" cy="1143000"/>
          </a:xfrm>
        </p:spPr>
        <p:txBody>
          <a:bodyPr/>
          <a:lstStyle/>
          <a:p>
            <a:pPr eaLnBrk="1" hangingPunct="1"/>
            <a:r>
              <a:rPr lang="ja-JP" altLang="en-US" sz="4000" smtClean="0"/>
              <a:t>すまいの復旧・復興プロセス</a:t>
            </a:r>
            <a:br>
              <a:rPr lang="ja-JP" altLang="en-US" sz="4000" smtClean="0"/>
            </a:br>
            <a:r>
              <a:rPr lang="ja-JP" altLang="en-US" sz="4000" smtClean="0"/>
              <a:t>・ストックの再建</a:t>
            </a:r>
          </a:p>
        </p:txBody>
      </p:sp>
      <p:graphicFrame>
        <p:nvGraphicFramePr>
          <p:cNvPr id="24578" name="Object 2"/>
          <p:cNvGraphicFramePr>
            <a:graphicFrameLocks noChangeAspect="1"/>
          </p:cNvGraphicFramePr>
          <p:nvPr>
            <p:ph sz="half" idx="1"/>
          </p:nvPr>
        </p:nvGraphicFramePr>
        <p:xfrm>
          <a:off x="6011863" y="0"/>
          <a:ext cx="3132137" cy="2081213"/>
        </p:xfrm>
        <a:graphic>
          <a:graphicData uri="http://schemas.openxmlformats.org/presentationml/2006/ole">
            <p:oleObj spid="_x0000_s24578" name="Image" r:id="rId3" imgW="2438198" imgH="1621402" progId="">
              <p:embed/>
            </p:oleObj>
          </a:graphicData>
        </a:graphic>
      </p:graphicFrame>
      <p:graphicFrame>
        <p:nvGraphicFramePr>
          <p:cNvPr id="24579" name="Object 3"/>
          <p:cNvGraphicFramePr>
            <a:graphicFrameLocks noChangeAspect="1"/>
          </p:cNvGraphicFramePr>
          <p:nvPr>
            <p:ph sz="quarter" idx="2"/>
          </p:nvPr>
        </p:nvGraphicFramePr>
        <p:xfrm>
          <a:off x="6011863" y="2349500"/>
          <a:ext cx="3132137" cy="2081213"/>
        </p:xfrm>
        <a:graphic>
          <a:graphicData uri="http://schemas.openxmlformats.org/presentationml/2006/ole">
            <p:oleObj spid="_x0000_s24579" name="Image" r:id="rId4" imgW="2438198" imgH="1621402" progId="">
              <p:embed/>
            </p:oleObj>
          </a:graphicData>
        </a:graphic>
      </p:graphicFrame>
      <p:sp>
        <p:nvSpPr>
          <p:cNvPr id="24582" name="Rectangle 5"/>
          <p:cNvSpPr>
            <a:spLocks noChangeArrowheads="1"/>
          </p:cNvSpPr>
          <p:nvPr/>
        </p:nvSpPr>
        <p:spPr bwMode="auto">
          <a:xfrm>
            <a:off x="539750" y="2492375"/>
            <a:ext cx="1295400" cy="3457575"/>
          </a:xfrm>
          <a:prstGeom prst="rect">
            <a:avLst/>
          </a:prstGeom>
          <a:solidFill>
            <a:schemeClr val="accent1"/>
          </a:solidFill>
          <a:ln w="9525">
            <a:solidFill>
              <a:schemeClr val="tx1"/>
            </a:solidFill>
            <a:miter lim="800000"/>
            <a:headEnd/>
            <a:tailEnd/>
          </a:ln>
        </p:spPr>
        <p:txBody>
          <a:bodyPr wrap="none" anchor="ctr"/>
          <a:lstStyle/>
          <a:p>
            <a:r>
              <a:rPr lang="ja-JP" altLang="en-US">
                <a:latin typeface="Verdana" pitchFamily="34" charset="0"/>
                <a:ea typeface="HGP創英角ｺﾞｼｯｸUB" pitchFamily="50" charset="-128"/>
              </a:rPr>
              <a:t>土地境界の</a:t>
            </a:r>
          </a:p>
          <a:p>
            <a:r>
              <a:rPr lang="ja-JP" altLang="en-US">
                <a:latin typeface="Verdana" pitchFamily="34" charset="0"/>
                <a:ea typeface="HGP創英角ｺﾞｼｯｸUB" pitchFamily="50" charset="-128"/>
              </a:rPr>
              <a:t>確定</a:t>
            </a:r>
          </a:p>
        </p:txBody>
      </p:sp>
      <p:sp>
        <p:nvSpPr>
          <p:cNvPr id="24583" name="Rectangle 6"/>
          <p:cNvSpPr>
            <a:spLocks noChangeArrowheads="1"/>
          </p:cNvSpPr>
          <p:nvPr/>
        </p:nvSpPr>
        <p:spPr bwMode="auto">
          <a:xfrm>
            <a:off x="2484438" y="2492375"/>
            <a:ext cx="1295400" cy="3457575"/>
          </a:xfrm>
          <a:prstGeom prst="rect">
            <a:avLst/>
          </a:prstGeom>
          <a:solidFill>
            <a:schemeClr val="accent1"/>
          </a:solidFill>
          <a:ln w="9525">
            <a:solidFill>
              <a:schemeClr val="tx1"/>
            </a:solidFill>
            <a:miter lim="800000"/>
            <a:headEnd/>
            <a:tailEnd/>
          </a:ln>
        </p:spPr>
        <p:txBody>
          <a:bodyPr wrap="none" anchor="ctr"/>
          <a:lstStyle/>
          <a:p>
            <a:r>
              <a:rPr lang="ja-JP" altLang="en-US">
                <a:latin typeface="Verdana" pitchFamily="34" charset="0"/>
                <a:ea typeface="HGP創英角ｺﾞｼｯｸUB" pitchFamily="50" charset="-128"/>
              </a:rPr>
              <a:t>区画整理</a:t>
            </a:r>
          </a:p>
          <a:p>
            <a:r>
              <a:rPr lang="ja-JP" altLang="en-US">
                <a:latin typeface="Verdana" pitchFamily="34" charset="0"/>
                <a:ea typeface="HGP創英角ｺﾞｼｯｸUB" pitchFamily="50" charset="-128"/>
              </a:rPr>
              <a:t>（道路、避難路）</a:t>
            </a:r>
          </a:p>
        </p:txBody>
      </p:sp>
      <p:sp>
        <p:nvSpPr>
          <p:cNvPr id="24584" name="Rectangle 7"/>
          <p:cNvSpPr>
            <a:spLocks noChangeArrowheads="1"/>
          </p:cNvSpPr>
          <p:nvPr/>
        </p:nvSpPr>
        <p:spPr bwMode="auto">
          <a:xfrm>
            <a:off x="4572000" y="2492375"/>
            <a:ext cx="1295400" cy="3457575"/>
          </a:xfrm>
          <a:prstGeom prst="rect">
            <a:avLst/>
          </a:prstGeom>
          <a:solidFill>
            <a:schemeClr val="accent1"/>
          </a:solidFill>
          <a:ln w="9525">
            <a:solidFill>
              <a:schemeClr val="tx1"/>
            </a:solidFill>
            <a:miter lim="800000"/>
            <a:headEnd/>
            <a:tailEnd/>
          </a:ln>
        </p:spPr>
        <p:txBody>
          <a:bodyPr wrap="none" anchor="ctr"/>
          <a:lstStyle/>
          <a:p>
            <a:r>
              <a:rPr lang="ja-JP" altLang="en-US">
                <a:latin typeface="Verdana" pitchFamily="34" charset="0"/>
                <a:ea typeface="HGP創英角ｺﾞｼｯｸUB" pitchFamily="50" charset="-128"/>
              </a:rPr>
              <a:t>住宅の建設</a:t>
            </a:r>
          </a:p>
          <a:p>
            <a:r>
              <a:rPr lang="ja-JP" altLang="en-US">
                <a:latin typeface="Verdana" pitchFamily="34" charset="0"/>
                <a:ea typeface="HGP創英角ｺﾞｼｯｸUB" pitchFamily="50" charset="-128"/>
              </a:rPr>
              <a:t>３６㎡</a:t>
            </a:r>
          </a:p>
          <a:p>
            <a:r>
              <a:rPr lang="ja-JP" altLang="en-US">
                <a:latin typeface="Verdana" pitchFamily="34" charset="0"/>
                <a:ea typeface="HGP創英角ｺﾞｼｯｸUB" pitchFamily="50" charset="-128"/>
              </a:rPr>
              <a:t>２８Ｍルピー</a:t>
            </a:r>
          </a:p>
        </p:txBody>
      </p:sp>
      <p:cxnSp>
        <p:nvCxnSpPr>
          <p:cNvPr id="24585" name="AutoShape 8"/>
          <p:cNvCxnSpPr>
            <a:cxnSpLocks noChangeShapeType="1"/>
            <a:stCxn id="24582" idx="3"/>
            <a:endCxn id="24583" idx="1"/>
          </p:cNvCxnSpPr>
          <p:nvPr/>
        </p:nvCxnSpPr>
        <p:spPr bwMode="auto">
          <a:xfrm>
            <a:off x="1835150" y="4221163"/>
            <a:ext cx="649288" cy="0"/>
          </a:xfrm>
          <a:prstGeom prst="straightConnector1">
            <a:avLst/>
          </a:prstGeom>
          <a:noFill/>
          <a:ln w="9525">
            <a:solidFill>
              <a:schemeClr val="tx1"/>
            </a:solidFill>
            <a:round/>
            <a:headEnd/>
            <a:tailEnd type="triangle" w="med" len="med"/>
          </a:ln>
        </p:spPr>
      </p:cxnSp>
      <p:cxnSp>
        <p:nvCxnSpPr>
          <p:cNvPr id="24586" name="AutoShape 9"/>
          <p:cNvCxnSpPr>
            <a:cxnSpLocks noChangeShapeType="1"/>
            <a:stCxn id="24583" idx="3"/>
            <a:endCxn id="24584" idx="1"/>
          </p:cNvCxnSpPr>
          <p:nvPr/>
        </p:nvCxnSpPr>
        <p:spPr bwMode="auto">
          <a:xfrm>
            <a:off x="3779838" y="4221163"/>
            <a:ext cx="792162" cy="0"/>
          </a:xfrm>
          <a:prstGeom prst="straightConnector1">
            <a:avLst/>
          </a:prstGeom>
          <a:noFill/>
          <a:ln w="9525">
            <a:solidFill>
              <a:schemeClr val="tx1"/>
            </a:solidFill>
            <a:round/>
            <a:headEnd/>
            <a:tailEnd type="triangle" w="med" len="med"/>
          </a:ln>
        </p:spPr>
      </p:cxnSp>
      <p:graphicFrame>
        <p:nvGraphicFramePr>
          <p:cNvPr id="24580" name="Object 4"/>
          <p:cNvGraphicFramePr>
            <a:graphicFrameLocks noChangeAspect="1"/>
          </p:cNvGraphicFramePr>
          <p:nvPr>
            <p:ph sz="quarter" idx="3"/>
          </p:nvPr>
        </p:nvGraphicFramePr>
        <p:xfrm>
          <a:off x="6011863" y="4802188"/>
          <a:ext cx="3132137" cy="2082800"/>
        </p:xfrm>
        <a:graphic>
          <a:graphicData uri="http://schemas.openxmlformats.org/presentationml/2006/ole">
            <p:oleObj spid="_x0000_s24580" name="Image" r:id="rId5" imgW="2438198" imgH="1621402" progId="">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sz="quarter"/>
          </p:nvPr>
        </p:nvSpPr>
        <p:spPr/>
        <p:txBody>
          <a:bodyPr/>
          <a:lstStyle/>
          <a:p>
            <a:pPr eaLnBrk="1" hangingPunct="1"/>
            <a:r>
              <a:rPr lang="ja-JP" altLang="en-US" sz="4000" smtClean="0"/>
              <a:t>様々な住宅が供給される</a:t>
            </a:r>
          </a:p>
        </p:txBody>
      </p:sp>
      <p:pic>
        <p:nvPicPr>
          <p:cNvPr id="87043" name="Picture 3"/>
          <p:cNvPicPr>
            <a:picLocks noChangeAspect="1" noChangeArrowheads="1"/>
          </p:cNvPicPr>
          <p:nvPr/>
        </p:nvPicPr>
        <p:blipFill>
          <a:blip r:embed="rId2" cstate="print"/>
          <a:srcRect/>
          <a:stretch>
            <a:fillRect/>
          </a:stretch>
        </p:blipFill>
        <p:spPr bwMode="auto">
          <a:xfrm>
            <a:off x="323850" y="1412875"/>
            <a:ext cx="3395663" cy="4895850"/>
          </a:xfrm>
          <a:prstGeom prst="rect">
            <a:avLst/>
          </a:prstGeom>
          <a:noFill/>
          <a:ln w="9525">
            <a:noFill/>
            <a:miter lim="800000"/>
            <a:headEnd/>
            <a:tailEnd/>
          </a:ln>
        </p:spPr>
      </p:pic>
      <p:pic>
        <p:nvPicPr>
          <p:cNvPr id="87044" name="Picture 4"/>
          <p:cNvPicPr>
            <a:picLocks noChangeAspect="1" noChangeArrowheads="1"/>
          </p:cNvPicPr>
          <p:nvPr/>
        </p:nvPicPr>
        <p:blipFill>
          <a:blip r:embed="rId3" cstate="print"/>
          <a:srcRect/>
          <a:stretch>
            <a:fillRect/>
          </a:stretch>
        </p:blipFill>
        <p:spPr bwMode="auto">
          <a:xfrm>
            <a:off x="3924300" y="1412875"/>
            <a:ext cx="3340100" cy="4824413"/>
          </a:xfrm>
          <a:prstGeom prst="rect">
            <a:avLst/>
          </a:prstGeom>
          <a:noFill/>
          <a:ln w="9525">
            <a:noFill/>
            <a:miter lim="800000"/>
            <a:headEnd/>
            <a:tailEnd/>
          </a:ln>
        </p:spPr>
      </p:pic>
      <p:pic>
        <p:nvPicPr>
          <p:cNvPr id="87045" name="Picture 5" descr="サイズ変更DSCN0844"/>
          <p:cNvPicPr>
            <a:picLocks noGrp="1" noChangeAspect="1" noChangeArrowheads="1"/>
          </p:cNvPicPr>
          <p:nvPr>
            <p:ph sz="quarter" idx="2"/>
          </p:nvPr>
        </p:nvPicPr>
        <p:blipFill>
          <a:blip r:embed="rId4" cstate="print"/>
          <a:srcRect/>
          <a:stretch>
            <a:fillRect/>
          </a:stretch>
        </p:blipFill>
        <p:spPr>
          <a:xfrm>
            <a:off x="466725" y="5262563"/>
            <a:ext cx="1873250" cy="1406525"/>
          </a:xfrm>
          <a:noFill/>
        </p:spPr>
      </p:pic>
      <p:pic>
        <p:nvPicPr>
          <p:cNvPr id="87046" name="Picture 6" descr="サイズ変更DSCN0847"/>
          <p:cNvPicPr>
            <a:picLocks noGrp="1" noChangeAspect="1" noChangeArrowheads="1"/>
          </p:cNvPicPr>
          <p:nvPr>
            <p:ph sz="quarter" idx="3"/>
          </p:nvPr>
        </p:nvPicPr>
        <p:blipFill>
          <a:blip r:embed="rId5" cstate="print"/>
          <a:srcRect/>
          <a:stretch>
            <a:fillRect/>
          </a:stretch>
        </p:blipFill>
        <p:spPr>
          <a:xfrm>
            <a:off x="4643438" y="5262563"/>
            <a:ext cx="1873250" cy="1406525"/>
          </a:xfrm>
          <a:noFill/>
        </p:spPr>
      </p:pic>
      <p:pic>
        <p:nvPicPr>
          <p:cNvPr id="87047" name="Picture 7" descr="サイズ変更DSCN0874"/>
          <p:cNvPicPr>
            <a:picLocks noChangeAspect="1" noChangeArrowheads="1"/>
          </p:cNvPicPr>
          <p:nvPr/>
        </p:nvPicPr>
        <p:blipFill>
          <a:blip r:embed="rId6" cstate="print"/>
          <a:srcRect/>
          <a:stretch>
            <a:fillRect/>
          </a:stretch>
        </p:blipFill>
        <p:spPr bwMode="auto">
          <a:xfrm>
            <a:off x="2555875" y="5262563"/>
            <a:ext cx="1871663" cy="1404937"/>
          </a:xfrm>
          <a:prstGeom prst="rect">
            <a:avLst/>
          </a:prstGeom>
          <a:noFill/>
          <a:ln w="9525">
            <a:noFill/>
            <a:miter lim="800000"/>
            <a:headEnd/>
            <a:tailEnd/>
          </a:ln>
        </p:spPr>
      </p:pic>
      <p:pic>
        <p:nvPicPr>
          <p:cNvPr id="87048" name="Picture 8" descr="サイズ変更DSCN0857"/>
          <p:cNvPicPr>
            <a:picLocks noChangeAspect="1" noChangeArrowheads="1"/>
          </p:cNvPicPr>
          <p:nvPr/>
        </p:nvPicPr>
        <p:blipFill>
          <a:blip r:embed="rId7" cstate="print"/>
          <a:srcRect/>
          <a:stretch>
            <a:fillRect/>
          </a:stretch>
        </p:blipFill>
        <p:spPr bwMode="auto">
          <a:xfrm>
            <a:off x="2555875" y="3822700"/>
            <a:ext cx="1871663" cy="1404938"/>
          </a:xfrm>
          <a:prstGeom prst="rect">
            <a:avLst/>
          </a:prstGeom>
          <a:noFill/>
          <a:ln w="9525">
            <a:noFill/>
            <a:miter lim="800000"/>
            <a:headEnd/>
            <a:tailEnd/>
          </a:ln>
        </p:spPr>
      </p:pic>
      <p:pic>
        <p:nvPicPr>
          <p:cNvPr id="87049" name="Picture 9" descr="サイズ変更DSCN0853"/>
          <p:cNvPicPr>
            <a:picLocks noChangeAspect="1" noChangeArrowheads="1"/>
          </p:cNvPicPr>
          <p:nvPr/>
        </p:nvPicPr>
        <p:blipFill>
          <a:blip r:embed="rId8" cstate="print"/>
          <a:srcRect/>
          <a:stretch>
            <a:fillRect/>
          </a:stretch>
        </p:blipFill>
        <p:spPr bwMode="auto">
          <a:xfrm>
            <a:off x="466725" y="3822700"/>
            <a:ext cx="1873250" cy="1406525"/>
          </a:xfrm>
          <a:prstGeom prst="rect">
            <a:avLst/>
          </a:prstGeom>
          <a:noFill/>
          <a:ln w="9525">
            <a:noFill/>
            <a:miter lim="800000"/>
            <a:headEnd/>
            <a:tailEnd/>
          </a:ln>
        </p:spPr>
      </p:pic>
      <p:pic>
        <p:nvPicPr>
          <p:cNvPr id="87050" name="Picture 10" descr="サイズ変更DSCN0842"/>
          <p:cNvPicPr>
            <a:picLocks noChangeAspect="1" noChangeArrowheads="1"/>
          </p:cNvPicPr>
          <p:nvPr/>
        </p:nvPicPr>
        <p:blipFill>
          <a:blip r:embed="rId9" cstate="print"/>
          <a:srcRect/>
          <a:stretch>
            <a:fillRect/>
          </a:stretch>
        </p:blipFill>
        <p:spPr bwMode="auto">
          <a:xfrm>
            <a:off x="4643438" y="3822700"/>
            <a:ext cx="1873250" cy="1406525"/>
          </a:xfrm>
          <a:prstGeom prst="rect">
            <a:avLst/>
          </a:prstGeom>
          <a:noFill/>
          <a:ln w="9525">
            <a:noFill/>
            <a:miter lim="800000"/>
            <a:headEnd/>
            <a:tailEnd/>
          </a:ln>
        </p:spPr>
      </p:pic>
      <p:pic>
        <p:nvPicPr>
          <p:cNvPr id="87051" name="Picture 11" descr="サイズ変更DSCN0782"/>
          <p:cNvPicPr>
            <a:picLocks noChangeAspect="1" noChangeArrowheads="1"/>
          </p:cNvPicPr>
          <p:nvPr/>
        </p:nvPicPr>
        <p:blipFill>
          <a:blip r:embed="rId10" cstate="print"/>
          <a:srcRect/>
          <a:stretch>
            <a:fillRect/>
          </a:stretch>
        </p:blipFill>
        <p:spPr bwMode="auto">
          <a:xfrm>
            <a:off x="6804025" y="3822700"/>
            <a:ext cx="1871663" cy="1406525"/>
          </a:xfrm>
          <a:prstGeom prst="rect">
            <a:avLst/>
          </a:prstGeom>
          <a:noFill/>
          <a:ln w="9525">
            <a:noFill/>
            <a:miter lim="800000"/>
            <a:headEnd/>
            <a:tailEnd/>
          </a:ln>
        </p:spPr>
      </p:pic>
      <p:pic>
        <p:nvPicPr>
          <p:cNvPr id="87052" name="Picture 12" descr="サイズ変更DSCN0778"/>
          <p:cNvPicPr>
            <a:picLocks noChangeAspect="1" noChangeArrowheads="1"/>
          </p:cNvPicPr>
          <p:nvPr/>
        </p:nvPicPr>
        <p:blipFill>
          <a:blip r:embed="rId11" cstate="print"/>
          <a:srcRect/>
          <a:stretch>
            <a:fillRect/>
          </a:stretch>
        </p:blipFill>
        <p:spPr bwMode="auto">
          <a:xfrm>
            <a:off x="6804025" y="5262563"/>
            <a:ext cx="1871663" cy="1404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タイトル 1"/>
          <p:cNvSpPr>
            <a:spLocks noGrp="1"/>
          </p:cNvSpPr>
          <p:nvPr>
            <p:ph type="ctrTitle"/>
          </p:nvPr>
        </p:nvSpPr>
        <p:spPr/>
        <p:txBody>
          <a:bodyPr/>
          <a:lstStyle/>
          <a:p>
            <a:r>
              <a:rPr lang="ja-JP" altLang="en-US" smtClean="0"/>
              <a:t>空き家が多い！！</a:t>
            </a:r>
          </a:p>
        </p:txBody>
      </p:sp>
      <p:sp>
        <p:nvSpPr>
          <p:cNvPr id="90115" name="サブタイトル 2"/>
          <p:cNvSpPr>
            <a:spLocks noGrp="1"/>
          </p:cNvSpPr>
          <p:nvPr>
            <p:ph type="subTitle" idx="1"/>
          </p:nvPr>
        </p:nvSpPr>
        <p:spPr/>
        <p:txBody>
          <a:bodyPr/>
          <a:lstStyle/>
          <a:p>
            <a:endParaRPr lang="ja-JP" altLang="en-US"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642938" y="777875"/>
            <a:ext cx="8358187" cy="608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0" y="2166938"/>
            <a:ext cx="8410575" cy="25241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2225" y="354013"/>
            <a:ext cx="9190038" cy="6156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タイトル 1"/>
          <p:cNvSpPr>
            <a:spLocks noGrp="1"/>
          </p:cNvSpPr>
          <p:nvPr>
            <p:ph type="title"/>
          </p:nvPr>
        </p:nvSpPr>
        <p:spPr>
          <a:xfrm>
            <a:off x="457200" y="-142875"/>
            <a:ext cx="8229600" cy="1143000"/>
          </a:xfrm>
        </p:spPr>
        <p:txBody>
          <a:bodyPr/>
          <a:lstStyle/>
          <a:p>
            <a:pPr eaLnBrk="1" hangingPunct="1"/>
            <a:r>
              <a:rPr lang="ja-JP" altLang="en-US" smtClean="0"/>
              <a:t>郊外のリセットルメントが問題</a:t>
            </a:r>
          </a:p>
        </p:txBody>
      </p:sp>
      <p:pic>
        <p:nvPicPr>
          <p:cNvPr id="94211" name="Picture 2"/>
          <p:cNvPicPr>
            <a:picLocks noChangeAspect="1" noChangeArrowheads="1"/>
          </p:cNvPicPr>
          <p:nvPr/>
        </p:nvPicPr>
        <p:blipFill>
          <a:blip r:embed="rId2" cstate="print"/>
          <a:srcRect/>
          <a:stretch>
            <a:fillRect/>
          </a:stretch>
        </p:blipFill>
        <p:spPr bwMode="auto">
          <a:xfrm>
            <a:off x="1214438" y="785813"/>
            <a:ext cx="6981825" cy="5991225"/>
          </a:xfrm>
          <a:prstGeom prst="rect">
            <a:avLst/>
          </a:prstGeom>
          <a:noFill/>
          <a:ln w="9525">
            <a:noFill/>
            <a:miter lim="800000"/>
            <a:headEnd/>
            <a:tailEnd/>
          </a:ln>
        </p:spPr>
      </p:pic>
      <p:sp>
        <p:nvSpPr>
          <p:cNvPr id="5" name="円/楕円 4"/>
          <p:cNvSpPr/>
          <p:nvPr/>
        </p:nvSpPr>
        <p:spPr>
          <a:xfrm>
            <a:off x="5715000" y="1214438"/>
            <a:ext cx="714375" cy="150018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 name="円/楕円 5"/>
          <p:cNvSpPr/>
          <p:nvPr/>
        </p:nvSpPr>
        <p:spPr>
          <a:xfrm>
            <a:off x="1714500" y="5214938"/>
            <a:ext cx="714375" cy="100012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57200" y="-71438"/>
            <a:ext cx="8229600" cy="1143001"/>
          </a:xfrm>
        </p:spPr>
        <p:txBody>
          <a:bodyPr rtlCol="0">
            <a:normAutofit fontScale="90000"/>
          </a:bodyPr>
          <a:lstStyle/>
          <a:p>
            <a:pPr eaLnBrk="1" fontAlgn="auto" hangingPunct="1">
              <a:spcAft>
                <a:spcPts val="0"/>
              </a:spcAft>
              <a:defRPr/>
            </a:pPr>
            <a:r>
              <a:rPr lang="ja-JP" altLang="en-US" dirty="0" smtClean="0">
                <a:latin typeface="HGP創英角ｺﾞｼｯｸUB" pitchFamily="50" charset="-128"/>
                <a:ea typeface="HGP創英角ｺﾞｼｯｸUB" pitchFamily="50" charset="-128"/>
              </a:rPr>
              <a:t>災害前の住宅が借家・借地であった</a:t>
            </a:r>
            <a:endParaRPr lang="ja-JP" altLang="en-US" dirty="0"/>
          </a:p>
        </p:txBody>
      </p:sp>
      <p:sp>
        <p:nvSpPr>
          <p:cNvPr id="99331" name="コンテンツ プレースホルダ 2"/>
          <p:cNvSpPr>
            <a:spLocks noGrp="1"/>
          </p:cNvSpPr>
          <p:nvPr>
            <p:ph idx="1"/>
          </p:nvPr>
        </p:nvSpPr>
        <p:spPr/>
        <p:txBody>
          <a:bodyPr/>
          <a:lstStyle/>
          <a:p>
            <a:pPr eaLnBrk="1" hangingPunct="1"/>
            <a:r>
              <a:rPr lang="ja-JP" altLang="en-US" smtClean="0"/>
              <a:t>復興事業が終わると、インフォーマルセクターに従事する人に対して十分な雇用を確保する事は不可能であり、スラムクリアランスの事例と同様にバンダ・アチェ市、さらにはインドネシアの他の大都市へと移動していく事が懸念される。</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移動することが問題ではない</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番号プレースホルダ 3"/>
          <p:cNvSpPr>
            <a:spLocks noGrp="1"/>
          </p:cNvSpPr>
          <p:nvPr>
            <p:ph type="sldNum" sz="quarter" idx="12"/>
          </p:nvPr>
        </p:nvSpPr>
        <p:spPr>
          <a:xfrm>
            <a:off x="457200" y="6245225"/>
            <a:ext cx="2133600" cy="476250"/>
          </a:xfrm>
        </p:spPr>
        <p:txBody>
          <a:bodyPr/>
          <a:lstStyle/>
          <a:p>
            <a:pPr algn="l">
              <a:defRPr/>
            </a:pPr>
            <a:fld id="{F1AE7890-C0A0-4509-A257-91511FEAD09B}" type="slidenum">
              <a:rPr lang="en-US" altLang="ja-JP"/>
              <a:pPr algn="l">
                <a:defRPr/>
              </a:pPr>
              <a:t>4</a:t>
            </a:fld>
            <a:endParaRPr lang="en-US" altLang="ja-JP" dirty="0"/>
          </a:p>
        </p:txBody>
      </p:sp>
      <p:sp>
        <p:nvSpPr>
          <p:cNvPr id="45059" name="Rectangle 1"/>
          <p:cNvSpPr>
            <a:spLocks noGrp="1" noChangeArrowheads="1"/>
          </p:cNvSpPr>
          <p:nvPr>
            <p:ph type="title"/>
          </p:nvPr>
        </p:nvSpPr>
        <p:spPr/>
        <p:txBody>
          <a:bodyPr/>
          <a:lstStyle/>
          <a:p>
            <a:pPr eaLnBrk="1" hangingPunct="1"/>
            <a:r>
              <a:rPr kumimoji="0" lang="ja-JP" altLang="en-US" dirty="0" smtClean="0"/>
              <a:t>レジリエンスを高める</a:t>
            </a:r>
            <a:r>
              <a:rPr kumimoji="0" lang="en-US" altLang="ja-JP" dirty="0" smtClean="0"/>
              <a:t/>
            </a:r>
            <a:br>
              <a:rPr kumimoji="0" lang="en-US" altLang="ja-JP" dirty="0" smtClean="0"/>
            </a:br>
            <a:r>
              <a:rPr kumimoji="0" lang="ja-JP" altLang="en-US" dirty="0" smtClean="0"/>
              <a:t>抵抗力＋回復力</a:t>
            </a:r>
          </a:p>
        </p:txBody>
      </p:sp>
      <p:sp>
        <p:nvSpPr>
          <p:cNvPr id="69634" name="Rectangle 2"/>
          <p:cNvSpPr>
            <a:spLocks/>
          </p:cNvSpPr>
          <p:nvPr/>
        </p:nvSpPr>
        <p:spPr bwMode="auto">
          <a:xfrm>
            <a:off x="3213100" y="1776413"/>
            <a:ext cx="2308225" cy="277812"/>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総合的な防災力の向上</a:t>
            </a:r>
          </a:p>
        </p:txBody>
      </p:sp>
      <p:sp>
        <p:nvSpPr>
          <p:cNvPr id="69635" name="AutoShape 3"/>
          <p:cNvSpPr>
            <a:spLocks/>
          </p:cNvSpPr>
          <p:nvPr/>
        </p:nvSpPr>
        <p:spPr bwMode="auto">
          <a:xfrm rot="10800000" flipH="1">
            <a:off x="3125788" y="2813050"/>
            <a:ext cx="1320800" cy="830263"/>
          </a:xfrm>
          <a:prstGeom prst="rtTriangle">
            <a:avLst/>
          </a:prstGeom>
          <a:solidFill>
            <a:srgbClr val="FF6666"/>
          </a:solidFill>
          <a:ln w="25400">
            <a:noFill/>
            <a:miter lim="800000"/>
            <a:headEnd/>
            <a:tailEnd/>
          </a:ln>
        </p:spPr>
        <p:txBody>
          <a:bodyPr lIns="0" tIns="0" rIns="0" bIns="0"/>
          <a:lstStyle/>
          <a:p>
            <a:endParaRPr lang="ja-JP" altLang="en-US"/>
          </a:p>
        </p:txBody>
      </p:sp>
      <p:sp>
        <p:nvSpPr>
          <p:cNvPr id="45062" name="Line 4"/>
          <p:cNvSpPr>
            <a:spLocks noChangeShapeType="1"/>
          </p:cNvSpPr>
          <p:nvPr/>
        </p:nvSpPr>
        <p:spPr bwMode="auto">
          <a:xfrm flipH="1">
            <a:off x="1938338" y="2152650"/>
            <a:ext cx="0" cy="3214688"/>
          </a:xfrm>
          <a:prstGeom prst="line">
            <a:avLst/>
          </a:prstGeom>
          <a:noFill/>
          <a:ln w="25400">
            <a:solidFill>
              <a:schemeClr val="tx1"/>
            </a:solidFill>
            <a:miter lim="800000"/>
            <a:headEnd type="triangle" w="med" len="med"/>
            <a:tailEnd/>
          </a:ln>
        </p:spPr>
        <p:txBody>
          <a:bodyPr lIns="0" tIns="0" rIns="0" bIns="0"/>
          <a:lstStyle/>
          <a:p>
            <a:endParaRPr lang="ja-JP" altLang="en-US"/>
          </a:p>
        </p:txBody>
      </p:sp>
      <p:sp>
        <p:nvSpPr>
          <p:cNvPr id="45063" name="Line 5"/>
          <p:cNvSpPr>
            <a:spLocks noChangeShapeType="1"/>
          </p:cNvSpPr>
          <p:nvPr/>
        </p:nvSpPr>
        <p:spPr bwMode="auto">
          <a:xfrm>
            <a:off x="1939925" y="5357813"/>
            <a:ext cx="4819650" cy="0"/>
          </a:xfrm>
          <a:prstGeom prst="line">
            <a:avLst/>
          </a:prstGeom>
          <a:noFill/>
          <a:ln w="25400">
            <a:solidFill>
              <a:schemeClr val="tx1"/>
            </a:solidFill>
            <a:miter lim="800000"/>
            <a:headEnd/>
            <a:tailEnd type="triangle" w="med" len="med"/>
          </a:ln>
        </p:spPr>
        <p:txBody>
          <a:bodyPr lIns="0" tIns="0" rIns="0" bIns="0"/>
          <a:lstStyle/>
          <a:p>
            <a:endParaRPr lang="ja-JP" altLang="en-US"/>
          </a:p>
        </p:txBody>
      </p:sp>
      <p:sp>
        <p:nvSpPr>
          <p:cNvPr id="45064" name="Rectangle 6"/>
          <p:cNvSpPr>
            <a:spLocks/>
          </p:cNvSpPr>
          <p:nvPr/>
        </p:nvSpPr>
        <p:spPr bwMode="auto">
          <a:xfrm>
            <a:off x="1082675" y="2786063"/>
            <a:ext cx="588963" cy="276225"/>
          </a:xfrm>
          <a:prstGeom prst="rect">
            <a:avLst/>
          </a:prstGeom>
          <a:noFill/>
          <a:ln w="12700">
            <a:noFill/>
            <a:miter lim="800000"/>
            <a:headEnd/>
            <a:tailEnd/>
          </a:ln>
        </p:spPr>
        <p:txBody>
          <a:bodyPr wrap="none" lIns="0" tIns="0" rIns="0" bIns="0" anchor="b">
            <a:spAutoFit/>
          </a:bodyPr>
          <a:lstStyle/>
          <a:p>
            <a:r>
              <a:rPr lang="en-US" altLang="ja-JP">
                <a:solidFill>
                  <a:srgbClr val="333333"/>
                </a:solidFill>
              </a:rPr>
              <a:t>100%</a:t>
            </a:r>
          </a:p>
        </p:txBody>
      </p:sp>
      <p:sp>
        <p:nvSpPr>
          <p:cNvPr id="45065" name="Line 7"/>
          <p:cNvSpPr>
            <a:spLocks noChangeShapeType="1"/>
          </p:cNvSpPr>
          <p:nvPr/>
        </p:nvSpPr>
        <p:spPr bwMode="auto">
          <a:xfrm>
            <a:off x="1895475" y="2811463"/>
            <a:ext cx="4765675" cy="0"/>
          </a:xfrm>
          <a:prstGeom prst="line">
            <a:avLst/>
          </a:prstGeom>
          <a:noFill/>
          <a:ln w="25400">
            <a:solidFill>
              <a:schemeClr val="tx1"/>
            </a:solidFill>
            <a:prstDash val="sysDot"/>
            <a:miter lim="800000"/>
            <a:headEnd/>
            <a:tailEnd/>
          </a:ln>
        </p:spPr>
        <p:txBody>
          <a:bodyPr lIns="0" tIns="0" rIns="0" bIns="0"/>
          <a:lstStyle/>
          <a:p>
            <a:endParaRPr lang="ja-JP" altLang="en-US"/>
          </a:p>
        </p:txBody>
      </p:sp>
      <p:sp>
        <p:nvSpPr>
          <p:cNvPr id="45066" name="Rectangle 8"/>
          <p:cNvSpPr>
            <a:spLocks/>
          </p:cNvSpPr>
          <p:nvPr/>
        </p:nvSpPr>
        <p:spPr bwMode="auto">
          <a:xfrm>
            <a:off x="1546225" y="4011613"/>
            <a:ext cx="231775" cy="444500"/>
          </a:xfrm>
          <a:prstGeom prst="rect">
            <a:avLst/>
          </a:prstGeom>
          <a:noFill/>
          <a:ln w="12700">
            <a:noFill/>
            <a:miter lim="800000"/>
            <a:headEnd/>
            <a:tailEnd/>
          </a:ln>
        </p:spPr>
        <p:txBody>
          <a:bodyPr wrap="none" lIns="0" tIns="0" rIns="0" bIns="0" anchor="b">
            <a:spAutoFit/>
          </a:bodyPr>
          <a:lstStyle/>
          <a:p>
            <a:pPr>
              <a:lnSpc>
                <a:spcPct val="50000"/>
              </a:lnSpc>
              <a:spcAft>
                <a:spcPts val="1263"/>
              </a:spcAft>
            </a:pPr>
            <a:r>
              <a:rPr lang="ja-JP" altLang="en-US">
                <a:solidFill>
                  <a:srgbClr val="333333"/>
                </a:solidFill>
              </a:rPr>
              <a:t>機</a:t>
            </a:r>
            <a:endParaRPr lang="en-US" altLang="ja-JP">
              <a:solidFill>
                <a:srgbClr val="333333"/>
              </a:solidFill>
            </a:endParaRPr>
          </a:p>
          <a:p>
            <a:pPr>
              <a:lnSpc>
                <a:spcPct val="50000"/>
              </a:lnSpc>
              <a:spcAft>
                <a:spcPts val="1263"/>
              </a:spcAft>
            </a:pPr>
            <a:r>
              <a:rPr lang="ja-JP" altLang="en-US">
                <a:solidFill>
                  <a:srgbClr val="333333"/>
                </a:solidFill>
              </a:rPr>
              <a:t>能</a:t>
            </a:r>
          </a:p>
        </p:txBody>
      </p:sp>
      <p:sp>
        <p:nvSpPr>
          <p:cNvPr id="45067" name="Rectangle 9"/>
          <p:cNvSpPr>
            <a:spLocks/>
          </p:cNvSpPr>
          <p:nvPr/>
        </p:nvSpPr>
        <p:spPr bwMode="auto">
          <a:xfrm>
            <a:off x="4110038" y="5643563"/>
            <a:ext cx="461962"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時間</a:t>
            </a:r>
          </a:p>
        </p:txBody>
      </p:sp>
      <p:sp>
        <p:nvSpPr>
          <p:cNvPr id="45068" name="Freeform 10"/>
          <p:cNvSpPr>
            <a:spLocks/>
          </p:cNvSpPr>
          <p:nvPr/>
        </p:nvSpPr>
        <p:spPr bwMode="auto">
          <a:xfrm>
            <a:off x="1938338" y="2813050"/>
            <a:ext cx="4678362" cy="1446213"/>
          </a:xfrm>
          <a:custGeom>
            <a:avLst/>
            <a:gdLst>
              <a:gd name="T0" fmla="*/ 0 w 21600"/>
              <a:gd name="T1" fmla="*/ 0 h 21600"/>
              <a:gd name="T2" fmla="*/ 2147483647 w 21600"/>
              <a:gd name="T3" fmla="*/ 0 h 21600"/>
              <a:gd name="T4" fmla="*/ 2147483647 w 21600"/>
              <a:gd name="T5" fmla="*/ 2147483647 h 21600"/>
              <a:gd name="T6" fmla="*/ 2147483647 w 21600"/>
              <a:gd name="T7" fmla="*/ 0 h 21600"/>
              <a:gd name="T8" fmla="*/ 2147483647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82" y="0"/>
                </a:lnTo>
                <a:lnTo>
                  <a:pt x="5482" y="21600"/>
                </a:lnTo>
                <a:lnTo>
                  <a:pt x="17272" y="0"/>
                </a:lnTo>
                <a:lnTo>
                  <a:pt x="21600" y="0"/>
                </a:lnTo>
              </a:path>
            </a:pathLst>
          </a:custGeom>
          <a:noFill/>
          <a:ln w="76200">
            <a:solidFill>
              <a:schemeClr val="tx1"/>
            </a:solidFill>
            <a:miter lim="800000"/>
            <a:headEnd/>
            <a:tailEnd/>
          </a:ln>
        </p:spPr>
        <p:txBody>
          <a:bodyPr lIns="0" tIns="0" rIns="0" bIns="0"/>
          <a:lstStyle/>
          <a:p>
            <a:endParaRPr lang="ja-JP" altLang="en-US"/>
          </a:p>
        </p:txBody>
      </p:sp>
      <p:sp>
        <p:nvSpPr>
          <p:cNvPr id="45069" name="Rectangle 11"/>
          <p:cNvSpPr>
            <a:spLocks/>
          </p:cNvSpPr>
          <p:nvPr/>
        </p:nvSpPr>
        <p:spPr bwMode="auto">
          <a:xfrm>
            <a:off x="2655888" y="5010150"/>
            <a:ext cx="923925"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災害発生</a:t>
            </a:r>
          </a:p>
        </p:txBody>
      </p:sp>
      <p:sp>
        <p:nvSpPr>
          <p:cNvPr id="45070" name="AutoShape 12"/>
          <p:cNvSpPr>
            <a:spLocks/>
          </p:cNvSpPr>
          <p:nvPr/>
        </p:nvSpPr>
        <p:spPr bwMode="auto">
          <a:xfrm rot="-5400000">
            <a:off x="2942432" y="4423569"/>
            <a:ext cx="330200" cy="293687"/>
          </a:xfrm>
          <a:prstGeom prst="rightArrow">
            <a:avLst>
              <a:gd name="adj1" fmla="val 42426"/>
              <a:gd name="adj2" fmla="val 77490"/>
            </a:avLst>
          </a:prstGeom>
          <a:solidFill>
            <a:schemeClr val="accent1"/>
          </a:solidFill>
          <a:ln w="25400">
            <a:solidFill>
              <a:schemeClr val="tx1"/>
            </a:solidFill>
            <a:miter lim="800000"/>
            <a:headEnd/>
            <a:tailEnd/>
          </a:ln>
        </p:spPr>
        <p:txBody>
          <a:bodyPr lIns="0" tIns="0" rIns="0" bIns="0"/>
          <a:lstStyle/>
          <a:p>
            <a:endParaRPr lang="ja-JP" altLang="en-US"/>
          </a:p>
        </p:txBody>
      </p:sp>
      <p:sp>
        <p:nvSpPr>
          <p:cNvPr id="45071" name="Rectangle 13"/>
          <p:cNvSpPr>
            <a:spLocks/>
          </p:cNvSpPr>
          <p:nvPr/>
        </p:nvSpPr>
        <p:spPr bwMode="auto">
          <a:xfrm>
            <a:off x="2701925" y="3627438"/>
            <a:ext cx="230188" cy="444500"/>
          </a:xfrm>
          <a:prstGeom prst="rect">
            <a:avLst/>
          </a:prstGeom>
          <a:noFill/>
          <a:ln w="12700">
            <a:noFill/>
            <a:miter lim="800000"/>
            <a:headEnd/>
            <a:tailEnd/>
          </a:ln>
        </p:spPr>
        <p:txBody>
          <a:bodyPr wrap="none" lIns="0" tIns="0" rIns="0" bIns="0" anchor="b">
            <a:spAutoFit/>
          </a:bodyPr>
          <a:lstStyle/>
          <a:p>
            <a:pPr>
              <a:lnSpc>
                <a:spcPct val="50000"/>
              </a:lnSpc>
              <a:spcAft>
                <a:spcPts val="1263"/>
              </a:spcAft>
            </a:pPr>
            <a:r>
              <a:rPr lang="ja-JP" altLang="en-US">
                <a:solidFill>
                  <a:srgbClr val="333333"/>
                </a:solidFill>
              </a:rPr>
              <a:t>被</a:t>
            </a:r>
            <a:endParaRPr lang="en-US" altLang="ja-JP">
              <a:solidFill>
                <a:srgbClr val="333333"/>
              </a:solidFill>
            </a:endParaRPr>
          </a:p>
          <a:p>
            <a:pPr>
              <a:lnSpc>
                <a:spcPct val="50000"/>
              </a:lnSpc>
              <a:spcAft>
                <a:spcPts val="1263"/>
              </a:spcAft>
            </a:pPr>
            <a:r>
              <a:rPr lang="ja-JP" altLang="en-US">
                <a:solidFill>
                  <a:srgbClr val="333333"/>
                </a:solidFill>
              </a:rPr>
              <a:t>害</a:t>
            </a:r>
          </a:p>
        </p:txBody>
      </p:sp>
      <p:sp>
        <p:nvSpPr>
          <p:cNvPr id="45072" name="Rectangle 14"/>
          <p:cNvSpPr>
            <a:spLocks/>
          </p:cNvSpPr>
          <p:nvPr/>
        </p:nvSpPr>
        <p:spPr bwMode="auto">
          <a:xfrm>
            <a:off x="4275138" y="4527550"/>
            <a:ext cx="923925"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復旧時間</a:t>
            </a:r>
          </a:p>
        </p:txBody>
      </p:sp>
      <p:sp>
        <p:nvSpPr>
          <p:cNvPr id="45073" name="Line 15"/>
          <p:cNvSpPr>
            <a:spLocks noChangeShapeType="1"/>
          </p:cNvSpPr>
          <p:nvPr/>
        </p:nvSpPr>
        <p:spPr bwMode="auto">
          <a:xfrm>
            <a:off x="5688013" y="2922588"/>
            <a:ext cx="0" cy="1533525"/>
          </a:xfrm>
          <a:prstGeom prst="line">
            <a:avLst/>
          </a:prstGeom>
          <a:noFill/>
          <a:ln w="25400">
            <a:solidFill>
              <a:schemeClr val="tx1"/>
            </a:solidFill>
            <a:miter lim="800000"/>
            <a:headEnd/>
            <a:tailEnd/>
          </a:ln>
        </p:spPr>
        <p:txBody>
          <a:bodyPr lIns="0" tIns="0" rIns="0" bIns="0"/>
          <a:lstStyle/>
          <a:p>
            <a:endParaRPr lang="ja-JP" altLang="en-US"/>
          </a:p>
        </p:txBody>
      </p:sp>
      <p:sp>
        <p:nvSpPr>
          <p:cNvPr id="45074" name="Line 16"/>
          <p:cNvSpPr>
            <a:spLocks noChangeShapeType="1"/>
          </p:cNvSpPr>
          <p:nvPr/>
        </p:nvSpPr>
        <p:spPr bwMode="auto">
          <a:xfrm rot="10800000" flipH="1">
            <a:off x="3125788" y="4292600"/>
            <a:ext cx="2552700" cy="3175"/>
          </a:xfrm>
          <a:prstGeom prst="line">
            <a:avLst/>
          </a:prstGeom>
          <a:noFill/>
          <a:ln w="25400">
            <a:solidFill>
              <a:schemeClr val="tx1"/>
            </a:solidFill>
            <a:miter lim="800000"/>
            <a:headEnd type="stealth" w="med" len="med"/>
            <a:tailEnd type="stealth" w="med" len="med"/>
          </a:ln>
        </p:spPr>
        <p:txBody>
          <a:bodyPr lIns="0" tIns="0" rIns="0" bIns="0"/>
          <a:lstStyle/>
          <a:p>
            <a:endParaRPr lang="ja-JP" altLang="en-US"/>
          </a:p>
        </p:txBody>
      </p:sp>
      <p:sp>
        <p:nvSpPr>
          <p:cNvPr id="69649" name="Rectangle 17"/>
          <p:cNvSpPr>
            <a:spLocks/>
          </p:cNvSpPr>
          <p:nvPr/>
        </p:nvSpPr>
        <p:spPr bwMode="auto">
          <a:xfrm>
            <a:off x="5848350" y="3143250"/>
            <a:ext cx="2652713" cy="1517650"/>
          </a:xfrm>
          <a:prstGeom prst="rect">
            <a:avLst/>
          </a:prstGeom>
          <a:noFill/>
          <a:ln w="12700">
            <a:noFill/>
            <a:miter lim="800000"/>
            <a:headEnd/>
            <a:tailEnd/>
          </a:ln>
        </p:spPr>
        <p:txBody>
          <a:bodyPr lIns="0" tIns="0" rIns="0" bIns="0" anchor="b"/>
          <a:lstStyle/>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被害抑止</a:t>
            </a:r>
            <a:endParaRPr lang="en-US" altLang="ja-JP" b="1">
              <a:solidFill>
                <a:srgbClr val="333333"/>
              </a:solidFill>
              <a:latin typeface="Helvetica Neue" charset="0"/>
              <a:ea typeface="ヒラギノ角ゴ ProN W6" charset="-128"/>
              <a:sym typeface="Helvetica Neue" charset="0"/>
            </a:endParaRPr>
          </a:p>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a:t>
            </a:r>
            <a:endParaRPr lang="en-US" altLang="ja-JP" b="1">
              <a:solidFill>
                <a:srgbClr val="333333"/>
              </a:solidFill>
              <a:latin typeface="Helvetica Neue" charset="0"/>
              <a:ea typeface="ヒラギノ角ゴ ProN W6" charset="-128"/>
              <a:sym typeface="Helvetica Neue" charset="0"/>
            </a:endParaRPr>
          </a:p>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被害軽減</a:t>
            </a:r>
          </a:p>
        </p:txBody>
      </p:sp>
      <p:sp>
        <p:nvSpPr>
          <p:cNvPr id="45076" name="Rectangle 18"/>
          <p:cNvSpPr>
            <a:spLocks/>
          </p:cNvSpPr>
          <p:nvPr/>
        </p:nvSpPr>
        <p:spPr bwMode="auto">
          <a:xfrm>
            <a:off x="2787650" y="6419850"/>
            <a:ext cx="3562350" cy="258763"/>
          </a:xfrm>
          <a:prstGeom prst="rect">
            <a:avLst/>
          </a:prstGeom>
          <a:noFill/>
          <a:ln w="12700">
            <a:noFill/>
            <a:miter lim="800000"/>
            <a:headEnd/>
            <a:tailEnd/>
          </a:ln>
        </p:spPr>
        <p:txBody>
          <a:bodyPr lIns="0" tIns="0" rIns="0" bIns="0" anchor="b"/>
          <a:lstStyle/>
          <a:p>
            <a:r>
              <a:rPr lang="en-US" altLang="ja-JP" sz="1300" i="1"/>
              <a:t>MCEER’s Resilience Framework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grpId="0" nodeType="clickEffect">
                                  <p:stCondLst>
                                    <p:cond delay="0"/>
                                  </p:stCondLst>
                                  <p:childTnLst>
                                    <p:set>
                                      <p:cBhvr>
                                        <p:cTn id="10" dur="1" fill="hold">
                                          <p:stCondLst>
                                            <p:cond delay="0"/>
                                          </p:stCondLst>
                                        </p:cTn>
                                        <p:tgtEl>
                                          <p:spTgt spid="69635"/>
                                        </p:tgtEl>
                                        <p:attrNameLst>
                                          <p:attrName>style.visibility</p:attrName>
                                        </p:attrNameLst>
                                      </p:cBhvr>
                                      <p:to>
                                        <p:strVal val="visible"/>
                                      </p:to>
                                    </p:set>
                                    <p:animEffect transition="in" filter="strips(downRight)">
                                      <p:cBhvr>
                                        <p:cTn id="11" dur="500"/>
                                        <p:tgtEl>
                                          <p:spTgt spid="696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9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35" grpId="0" animBg="1"/>
      <p:bldP spid="6964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57200" y="-71438"/>
            <a:ext cx="8229600" cy="1143001"/>
          </a:xfrm>
        </p:spPr>
        <p:txBody>
          <a:bodyPr rtlCol="0">
            <a:normAutofit fontScale="90000"/>
          </a:bodyPr>
          <a:lstStyle/>
          <a:p>
            <a:pPr eaLnBrk="1" fontAlgn="auto" hangingPunct="1">
              <a:spcAft>
                <a:spcPts val="0"/>
              </a:spcAft>
              <a:defRPr/>
            </a:pPr>
            <a:r>
              <a:rPr lang="ja-JP" altLang="en-US" dirty="0" smtClean="0">
                <a:latin typeface="HGP創英角ｺﾞｼｯｸUB" pitchFamily="50" charset="-128"/>
                <a:ea typeface="HGP創英角ｺﾞｼｯｸUB" pitchFamily="50" charset="-128"/>
              </a:rPr>
              <a:t>災害前の住宅が借家・借地であった</a:t>
            </a:r>
            <a:endParaRPr lang="ja-JP" altLang="en-US" dirty="0"/>
          </a:p>
        </p:txBody>
      </p:sp>
      <p:pic>
        <p:nvPicPr>
          <p:cNvPr id="95235" name="Picture 1" descr="C:\Documents and Settings\All Users\Documents\2008\2008調査\809-16　インドネシア\写真\100ND200\DSC_0031.JPG"/>
          <p:cNvPicPr>
            <a:picLocks noChangeAspect="1" noChangeArrowheads="1"/>
          </p:cNvPicPr>
          <p:nvPr/>
        </p:nvPicPr>
        <p:blipFill>
          <a:blip r:embed="rId2" cstate="print"/>
          <a:srcRect/>
          <a:stretch>
            <a:fillRect/>
          </a:stretch>
        </p:blipFill>
        <p:spPr bwMode="auto">
          <a:xfrm>
            <a:off x="0" y="1000125"/>
            <a:ext cx="7100888" cy="4754563"/>
          </a:xfrm>
          <a:prstGeom prst="rect">
            <a:avLst/>
          </a:prstGeom>
          <a:noFill/>
          <a:ln w="9525">
            <a:noFill/>
            <a:miter lim="800000"/>
            <a:headEnd/>
            <a:tailEnd/>
          </a:ln>
        </p:spPr>
      </p:pic>
      <p:pic>
        <p:nvPicPr>
          <p:cNvPr id="95236" name="Picture 2" descr="C:\Documents and Settings\All Users\Documents\2008\2008調査\809-16　インドネシア\写真\100ND200\DSC_0022.JPG"/>
          <p:cNvPicPr>
            <a:picLocks noChangeAspect="1" noChangeArrowheads="1"/>
          </p:cNvPicPr>
          <p:nvPr/>
        </p:nvPicPr>
        <p:blipFill>
          <a:blip r:embed="rId3" cstate="print"/>
          <a:srcRect/>
          <a:stretch>
            <a:fillRect/>
          </a:stretch>
        </p:blipFill>
        <p:spPr bwMode="auto">
          <a:xfrm>
            <a:off x="3744913" y="3243263"/>
            <a:ext cx="5399087" cy="3614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p:cNvPicPr>
            <a:picLocks noChangeAspect="1" noChangeArrowheads="1"/>
          </p:cNvPicPr>
          <p:nvPr/>
        </p:nvPicPr>
        <p:blipFill>
          <a:blip r:embed="rId2" cstate="print"/>
          <a:srcRect/>
          <a:stretch>
            <a:fillRect/>
          </a:stretch>
        </p:blipFill>
        <p:spPr bwMode="auto">
          <a:xfrm>
            <a:off x="119063" y="714375"/>
            <a:ext cx="8810625" cy="9982200"/>
          </a:xfrm>
          <a:prstGeom prst="rect">
            <a:avLst/>
          </a:prstGeom>
          <a:noFill/>
          <a:ln w="9525">
            <a:noFill/>
            <a:miter lim="800000"/>
            <a:headEnd/>
            <a:tailEnd/>
          </a:ln>
        </p:spPr>
      </p:pic>
      <p:sp>
        <p:nvSpPr>
          <p:cNvPr id="96259" name="タイトル 7"/>
          <p:cNvSpPr>
            <a:spLocks noGrp="1"/>
          </p:cNvSpPr>
          <p:nvPr>
            <p:ph type="title"/>
          </p:nvPr>
        </p:nvSpPr>
        <p:spPr>
          <a:xfrm>
            <a:off x="457200" y="-214313"/>
            <a:ext cx="8229600" cy="1143001"/>
          </a:xfrm>
        </p:spPr>
        <p:txBody>
          <a:bodyPr/>
          <a:lstStyle/>
          <a:p>
            <a:r>
              <a:rPr lang="en-US" altLang="ja-JP" smtClean="0"/>
              <a:t>Buda Tsuchi</a:t>
            </a:r>
            <a:endParaRPr lang="ja-JP" alt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57200" y="-71438"/>
            <a:ext cx="8229600" cy="1143001"/>
          </a:xfrm>
        </p:spPr>
        <p:txBody>
          <a:bodyPr rtlCol="0">
            <a:normAutofit fontScale="90000"/>
          </a:bodyPr>
          <a:lstStyle/>
          <a:p>
            <a:pPr eaLnBrk="1" fontAlgn="auto" hangingPunct="1">
              <a:spcAft>
                <a:spcPts val="0"/>
              </a:spcAft>
              <a:defRPr/>
            </a:pPr>
            <a:r>
              <a:rPr lang="ja-JP" altLang="en-US" dirty="0" smtClean="0">
                <a:latin typeface="HGP創英角ｺﾞｼｯｸUB" pitchFamily="50" charset="-128"/>
                <a:ea typeface="HGP創英角ｺﾞｼｯｸUB" pitchFamily="50" charset="-128"/>
              </a:rPr>
              <a:t>災害前の住宅が借家・借地であった</a:t>
            </a:r>
            <a:endParaRPr lang="ja-JP" altLang="en-US" dirty="0"/>
          </a:p>
        </p:txBody>
      </p:sp>
      <p:pic>
        <p:nvPicPr>
          <p:cNvPr id="97283" name="Picture 2" descr="C:\Documents and Settings\All Users\Documents\2007\2007調査\インド洋津波調査\写真\1213\DSC_0025.JPG"/>
          <p:cNvPicPr>
            <a:picLocks noChangeAspect="1" noChangeArrowheads="1"/>
          </p:cNvPicPr>
          <p:nvPr/>
        </p:nvPicPr>
        <p:blipFill>
          <a:blip r:embed="rId2" cstate="print"/>
          <a:srcRect/>
          <a:stretch>
            <a:fillRect/>
          </a:stretch>
        </p:blipFill>
        <p:spPr bwMode="auto">
          <a:xfrm>
            <a:off x="0" y="714375"/>
            <a:ext cx="7332663" cy="4908550"/>
          </a:xfrm>
          <a:prstGeom prst="rect">
            <a:avLst/>
          </a:prstGeom>
          <a:noFill/>
          <a:ln w="9525">
            <a:noFill/>
            <a:miter lim="800000"/>
            <a:headEnd/>
            <a:tailEnd/>
          </a:ln>
        </p:spPr>
      </p:pic>
      <p:pic>
        <p:nvPicPr>
          <p:cNvPr id="97284" name="Picture 3" descr="C:\Documents and Settings\All Users\Documents\2007\2007調査\インド洋津波調査\写真\1213\DSC_0029.JPG"/>
          <p:cNvPicPr>
            <a:picLocks noChangeAspect="1" noChangeArrowheads="1"/>
          </p:cNvPicPr>
          <p:nvPr/>
        </p:nvPicPr>
        <p:blipFill>
          <a:blip r:embed="rId3" cstate="print"/>
          <a:srcRect/>
          <a:stretch>
            <a:fillRect/>
          </a:stretch>
        </p:blipFill>
        <p:spPr bwMode="auto">
          <a:xfrm>
            <a:off x="4143375" y="3509963"/>
            <a:ext cx="5000625" cy="334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タイトル 1"/>
          <p:cNvSpPr>
            <a:spLocks noGrp="1"/>
          </p:cNvSpPr>
          <p:nvPr>
            <p:ph type="title"/>
          </p:nvPr>
        </p:nvSpPr>
        <p:spPr>
          <a:xfrm>
            <a:off x="457200" y="-285750"/>
            <a:ext cx="8229600" cy="1143000"/>
          </a:xfrm>
        </p:spPr>
        <p:txBody>
          <a:bodyPr/>
          <a:lstStyle/>
          <a:p>
            <a:r>
              <a:rPr lang="ja-JP" altLang="en-US" smtClean="0"/>
              <a:t>中国</a:t>
            </a:r>
          </a:p>
        </p:txBody>
      </p:sp>
      <p:pic>
        <p:nvPicPr>
          <p:cNvPr id="98307" name="Picture 2"/>
          <p:cNvPicPr>
            <a:picLocks noChangeAspect="1" noChangeArrowheads="1"/>
          </p:cNvPicPr>
          <p:nvPr/>
        </p:nvPicPr>
        <p:blipFill>
          <a:blip r:embed="rId2" cstate="print"/>
          <a:srcRect/>
          <a:stretch>
            <a:fillRect/>
          </a:stretch>
        </p:blipFill>
        <p:spPr bwMode="auto">
          <a:xfrm>
            <a:off x="57150" y="785813"/>
            <a:ext cx="9029700" cy="6505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ja-JP" altLang="en-US" dirty="0" smtClean="0"/>
              <a:t>移動がいったん停止</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復興とは</a:t>
            </a:r>
            <a:endParaRPr kumimoji="1" lang="ja-JP" altLang="en-US" dirty="0"/>
          </a:p>
        </p:txBody>
      </p:sp>
      <p:sp>
        <p:nvSpPr>
          <p:cNvPr id="3" name="コンテンツ プレースホルダ 2"/>
          <p:cNvSpPr>
            <a:spLocks noGrp="1"/>
          </p:cNvSpPr>
          <p:nvPr>
            <p:ph idx="1"/>
          </p:nvPr>
        </p:nvSpPr>
        <p:spPr/>
        <p:txBody>
          <a:bodyPr/>
          <a:lstStyle/>
          <a:p>
            <a:pPr>
              <a:buNone/>
            </a:pPr>
            <a:r>
              <a:rPr kumimoji="1" lang="ja-JP" altLang="en-US" dirty="0" smtClean="0"/>
              <a:t>「社会が新たな平衡状態で安定すること</a:t>
            </a:r>
            <a:r>
              <a:rPr lang="ja-JP" altLang="en-US" dirty="0" smtClean="0"/>
              <a:t>」（林春男）</a:t>
            </a:r>
            <a:endParaRPr lang="en-US" altLang="ja-JP" dirty="0" smtClean="0"/>
          </a:p>
          <a:p>
            <a:pPr>
              <a:buNone/>
            </a:pPr>
            <a:endParaRPr kumimoji="1" lang="en-US" altLang="ja-JP" dirty="0" smtClean="0"/>
          </a:p>
          <a:p>
            <a:pPr>
              <a:buNone/>
            </a:pPr>
            <a:r>
              <a:rPr lang="ja-JP" altLang="en-US" dirty="0" smtClean="0"/>
              <a:t>→新たな平衡状態は社会によって異なる</a:t>
            </a:r>
            <a:endParaRPr kumimoji="1" lang="en-US" altLang="ja-JP"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620000" cy="457200"/>
          </a:xfrm>
        </p:spPr>
        <p:txBody>
          <a:bodyPr/>
          <a:lstStyle/>
          <a:p>
            <a:pPr eaLnBrk="1" hangingPunct="1"/>
            <a:r>
              <a:rPr lang="en-US" altLang="ja-JP" sz="3700" dirty="0" smtClean="0">
                <a:solidFill>
                  <a:schemeClr val="accent2"/>
                </a:solidFill>
              </a:rPr>
              <a:t>1998</a:t>
            </a:r>
            <a:r>
              <a:rPr lang="ja-JP" altLang="en-US" sz="3700" smtClean="0">
                <a:solidFill>
                  <a:schemeClr val="accent2"/>
                </a:solidFill>
              </a:rPr>
              <a:t>年アイタペ津波、ＰＮＧ</a:t>
            </a:r>
            <a:endParaRPr lang="ja-JP" altLang="en-US" sz="3700" dirty="0" smtClean="0">
              <a:solidFill>
                <a:schemeClr val="accent2"/>
              </a:solidFill>
            </a:endParaRPr>
          </a:p>
        </p:txBody>
      </p:sp>
      <p:pic>
        <p:nvPicPr>
          <p:cNvPr id="70659" name="Picture 3" descr="地図"/>
          <p:cNvPicPr>
            <a:picLocks noChangeAspect="1" noChangeArrowheads="1"/>
          </p:cNvPicPr>
          <p:nvPr/>
        </p:nvPicPr>
        <p:blipFill>
          <a:blip r:embed="rId2" cstate="print"/>
          <a:srcRect/>
          <a:stretch>
            <a:fillRect/>
          </a:stretch>
        </p:blipFill>
        <p:spPr bwMode="auto">
          <a:xfrm>
            <a:off x="-7581900" y="838200"/>
            <a:ext cx="17716500" cy="570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回復への取り組みの目標</a:t>
            </a:r>
            <a:endParaRPr kumimoji="1" lang="ja-JP" altLang="en-US" dirty="0"/>
          </a:p>
        </p:txBody>
      </p:sp>
      <p:sp>
        <p:nvSpPr>
          <p:cNvPr id="5" name="コンテンツ プレースホルダ 4"/>
          <p:cNvSpPr>
            <a:spLocks noGrp="1"/>
          </p:cNvSpPr>
          <p:nvPr>
            <p:ph idx="1"/>
          </p:nvPr>
        </p:nvSpPr>
        <p:spPr/>
        <p:txBody>
          <a:bodyPr/>
          <a:lstStyle/>
          <a:p>
            <a:r>
              <a:rPr lang="ja-JP" altLang="en-US" dirty="0" smtClean="0"/>
              <a:t>クランの生き残り</a:t>
            </a:r>
            <a:endParaRPr kumimoji="1" lang="ja-JP"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番号プレースホルダ 3"/>
          <p:cNvSpPr>
            <a:spLocks noGrp="1"/>
          </p:cNvSpPr>
          <p:nvPr>
            <p:ph type="sldNum" sz="quarter" idx="12"/>
          </p:nvPr>
        </p:nvSpPr>
        <p:spPr>
          <a:xfrm>
            <a:off x="457200" y="6245225"/>
            <a:ext cx="2133600" cy="476250"/>
          </a:xfrm>
        </p:spPr>
        <p:txBody>
          <a:bodyPr/>
          <a:lstStyle/>
          <a:p>
            <a:pPr algn="l">
              <a:defRPr/>
            </a:pPr>
            <a:fld id="{F1AE7890-C0A0-4509-A257-91511FEAD09B}" type="slidenum">
              <a:rPr lang="en-US" altLang="ja-JP"/>
              <a:pPr algn="l">
                <a:defRPr/>
              </a:pPr>
              <a:t>48</a:t>
            </a:fld>
            <a:endParaRPr lang="en-US" altLang="ja-JP" dirty="0"/>
          </a:p>
        </p:txBody>
      </p:sp>
      <p:sp>
        <p:nvSpPr>
          <p:cNvPr id="45059" name="Rectangle 1"/>
          <p:cNvSpPr>
            <a:spLocks noGrp="1" noChangeArrowheads="1"/>
          </p:cNvSpPr>
          <p:nvPr>
            <p:ph type="title"/>
          </p:nvPr>
        </p:nvSpPr>
        <p:spPr/>
        <p:txBody>
          <a:bodyPr/>
          <a:lstStyle/>
          <a:p>
            <a:pPr eaLnBrk="1" hangingPunct="1"/>
            <a:r>
              <a:rPr kumimoji="0" lang="ja-JP" altLang="en-US" dirty="0" smtClean="0"/>
              <a:t>社会的影響？</a:t>
            </a:r>
          </a:p>
        </p:txBody>
      </p:sp>
      <p:sp>
        <p:nvSpPr>
          <p:cNvPr id="69634" name="Rectangle 2"/>
          <p:cNvSpPr>
            <a:spLocks/>
          </p:cNvSpPr>
          <p:nvPr/>
        </p:nvSpPr>
        <p:spPr bwMode="auto">
          <a:xfrm>
            <a:off x="3213100" y="1776413"/>
            <a:ext cx="2308225" cy="277812"/>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総合的な防災力の向上</a:t>
            </a:r>
          </a:p>
        </p:txBody>
      </p:sp>
      <p:sp>
        <p:nvSpPr>
          <p:cNvPr id="45062" name="Line 4"/>
          <p:cNvSpPr>
            <a:spLocks noChangeShapeType="1"/>
          </p:cNvSpPr>
          <p:nvPr/>
        </p:nvSpPr>
        <p:spPr bwMode="auto">
          <a:xfrm flipH="1">
            <a:off x="1938338" y="2152650"/>
            <a:ext cx="0" cy="3214688"/>
          </a:xfrm>
          <a:prstGeom prst="line">
            <a:avLst/>
          </a:prstGeom>
          <a:noFill/>
          <a:ln w="25400">
            <a:solidFill>
              <a:schemeClr val="tx1"/>
            </a:solidFill>
            <a:miter lim="800000"/>
            <a:headEnd type="triangle" w="med" len="med"/>
            <a:tailEnd/>
          </a:ln>
        </p:spPr>
        <p:txBody>
          <a:bodyPr lIns="0" tIns="0" rIns="0" bIns="0"/>
          <a:lstStyle/>
          <a:p>
            <a:endParaRPr lang="ja-JP" altLang="en-US"/>
          </a:p>
        </p:txBody>
      </p:sp>
      <p:sp>
        <p:nvSpPr>
          <p:cNvPr id="45063" name="Line 5"/>
          <p:cNvSpPr>
            <a:spLocks noChangeShapeType="1"/>
          </p:cNvSpPr>
          <p:nvPr/>
        </p:nvSpPr>
        <p:spPr bwMode="auto">
          <a:xfrm>
            <a:off x="1939925" y="5357813"/>
            <a:ext cx="4819650" cy="0"/>
          </a:xfrm>
          <a:prstGeom prst="line">
            <a:avLst/>
          </a:prstGeom>
          <a:noFill/>
          <a:ln w="25400">
            <a:solidFill>
              <a:schemeClr val="tx1"/>
            </a:solidFill>
            <a:miter lim="800000"/>
            <a:headEnd/>
            <a:tailEnd type="triangle" w="med" len="med"/>
          </a:ln>
        </p:spPr>
        <p:txBody>
          <a:bodyPr lIns="0" tIns="0" rIns="0" bIns="0"/>
          <a:lstStyle/>
          <a:p>
            <a:endParaRPr lang="ja-JP" altLang="en-US"/>
          </a:p>
        </p:txBody>
      </p:sp>
      <p:sp>
        <p:nvSpPr>
          <p:cNvPr id="45064" name="Rectangle 6"/>
          <p:cNvSpPr>
            <a:spLocks/>
          </p:cNvSpPr>
          <p:nvPr/>
        </p:nvSpPr>
        <p:spPr bwMode="auto">
          <a:xfrm>
            <a:off x="1082675" y="2786063"/>
            <a:ext cx="588963" cy="276225"/>
          </a:xfrm>
          <a:prstGeom prst="rect">
            <a:avLst/>
          </a:prstGeom>
          <a:noFill/>
          <a:ln w="12700">
            <a:noFill/>
            <a:miter lim="800000"/>
            <a:headEnd/>
            <a:tailEnd/>
          </a:ln>
        </p:spPr>
        <p:txBody>
          <a:bodyPr wrap="none" lIns="0" tIns="0" rIns="0" bIns="0" anchor="b">
            <a:spAutoFit/>
          </a:bodyPr>
          <a:lstStyle/>
          <a:p>
            <a:r>
              <a:rPr lang="en-US" altLang="ja-JP">
                <a:solidFill>
                  <a:srgbClr val="333333"/>
                </a:solidFill>
              </a:rPr>
              <a:t>100%</a:t>
            </a:r>
          </a:p>
        </p:txBody>
      </p:sp>
      <p:sp>
        <p:nvSpPr>
          <p:cNvPr id="45065" name="Line 7"/>
          <p:cNvSpPr>
            <a:spLocks noChangeShapeType="1"/>
          </p:cNvSpPr>
          <p:nvPr/>
        </p:nvSpPr>
        <p:spPr bwMode="auto">
          <a:xfrm>
            <a:off x="1895475" y="2811463"/>
            <a:ext cx="4765675" cy="0"/>
          </a:xfrm>
          <a:prstGeom prst="line">
            <a:avLst/>
          </a:prstGeom>
          <a:noFill/>
          <a:ln w="25400">
            <a:solidFill>
              <a:schemeClr val="tx1"/>
            </a:solidFill>
            <a:prstDash val="sysDot"/>
            <a:miter lim="800000"/>
            <a:headEnd/>
            <a:tailEnd/>
          </a:ln>
        </p:spPr>
        <p:txBody>
          <a:bodyPr lIns="0" tIns="0" rIns="0" bIns="0"/>
          <a:lstStyle/>
          <a:p>
            <a:endParaRPr lang="ja-JP" altLang="en-US"/>
          </a:p>
        </p:txBody>
      </p:sp>
      <p:sp>
        <p:nvSpPr>
          <p:cNvPr id="45066" name="Rectangle 8"/>
          <p:cNvSpPr>
            <a:spLocks/>
          </p:cNvSpPr>
          <p:nvPr/>
        </p:nvSpPr>
        <p:spPr bwMode="auto">
          <a:xfrm>
            <a:off x="1546225" y="4011613"/>
            <a:ext cx="231775" cy="444500"/>
          </a:xfrm>
          <a:prstGeom prst="rect">
            <a:avLst/>
          </a:prstGeom>
          <a:noFill/>
          <a:ln w="12700">
            <a:noFill/>
            <a:miter lim="800000"/>
            <a:headEnd/>
            <a:tailEnd/>
          </a:ln>
        </p:spPr>
        <p:txBody>
          <a:bodyPr wrap="none" lIns="0" tIns="0" rIns="0" bIns="0" anchor="b">
            <a:spAutoFit/>
          </a:bodyPr>
          <a:lstStyle/>
          <a:p>
            <a:pPr>
              <a:lnSpc>
                <a:spcPct val="50000"/>
              </a:lnSpc>
              <a:spcAft>
                <a:spcPts val="1263"/>
              </a:spcAft>
            </a:pPr>
            <a:r>
              <a:rPr lang="ja-JP" altLang="en-US">
                <a:solidFill>
                  <a:srgbClr val="333333"/>
                </a:solidFill>
              </a:rPr>
              <a:t>機</a:t>
            </a:r>
            <a:endParaRPr lang="en-US" altLang="ja-JP">
              <a:solidFill>
                <a:srgbClr val="333333"/>
              </a:solidFill>
            </a:endParaRPr>
          </a:p>
          <a:p>
            <a:pPr>
              <a:lnSpc>
                <a:spcPct val="50000"/>
              </a:lnSpc>
              <a:spcAft>
                <a:spcPts val="1263"/>
              </a:spcAft>
            </a:pPr>
            <a:r>
              <a:rPr lang="ja-JP" altLang="en-US">
                <a:solidFill>
                  <a:srgbClr val="333333"/>
                </a:solidFill>
              </a:rPr>
              <a:t>能</a:t>
            </a:r>
          </a:p>
        </p:txBody>
      </p:sp>
      <p:sp>
        <p:nvSpPr>
          <p:cNvPr id="45067" name="Rectangle 9"/>
          <p:cNvSpPr>
            <a:spLocks/>
          </p:cNvSpPr>
          <p:nvPr/>
        </p:nvSpPr>
        <p:spPr bwMode="auto">
          <a:xfrm>
            <a:off x="4110038" y="5643563"/>
            <a:ext cx="461962"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時間</a:t>
            </a:r>
          </a:p>
        </p:txBody>
      </p:sp>
      <p:sp>
        <p:nvSpPr>
          <p:cNvPr id="45068" name="Freeform 10"/>
          <p:cNvSpPr>
            <a:spLocks/>
          </p:cNvSpPr>
          <p:nvPr/>
        </p:nvSpPr>
        <p:spPr bwMode="auto">
          <a:xfrm>
            <a:off x="1938338" y="2780928"/>
            <a:ext cx="4678362" cy="1446213"/>
          </a:xfrm>
          <a:custGeom>
            <a:avLst/>
            <a:gdLst>
              <a:gd name="T0" fmla="*/ 0 w 21600"/>
              <a:gd name="T1" fmla="*/ 0 h 21600"/>
              <a:gd name="T2" fmla="*/ 2147483647 w 21600"/>
              <a:gd name="T3" fmla="*/ 0 h 21600"/>
              <a:gd name="T4" fmla="*/ 2147483647 w 21600"/>
              <a:gd name="T5" fmla="*/ 2147483647 h 21600"/>
              <a:gd name="T6" fmla="*/ 2147483647 w 21600"/>
              <a:gd name="T7" fmla="*/ 0 h 21600"/>
              <a:gd name="T8" fmla="*/ 2147483647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82" y="0"/>
                </a:lnTo>
                <a:lnTo>
                  <a:pt x="5482" y="21600"/>
                </a:lnTo>
                <a:lnTo>
                  <a:pt x="17272" y="0"/>
                </a:lnTo>
                <a:lnTo>
                  <a:pt x="21600" y="0"/>
                </a:lnTo>
              </a:path>
            </a:pathLst>
          </a:custGeom>
          <a:noFill/>
          <a:ln w="76200">
            <a:solidFill>
              <a:schemeClr val="tx1"/>
            </a:solidFill>
            <a:prstDash val="dash"/>
            <a:miter lim="800000"/>
            <a:headEnd/>
            <a:tailEnd/>
          </a:ln>
        </p:spPr>
        <p:txBody>
          <a:bodyPr lIns="0" tIns="0" rIns="0" bIns="0"/>
          <a:lstStyle/>
          <a:p>
            <a:endParaRPr lang="ja-JP" altLang="en-US"/>
          </a:p>
        </p:txBody>
      </p:sp>
      <p:sp>
        <p:nvSpPr>
          <p:cNvPr id="45069" name="Rectangle 11"/>
          <p:cNvSpPr>
            <a:spLocks/>
          </p:cNvSpPr>
          <p:nvPr/>
        </p:nvSpPr>
        <p:spPr bwMode="auto">
          <a:xfrm>
            <a:off x="2655888" y="5010150"/>
            <a:ext cx="923925"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災害発生</a:t>
            </a:r>
          </a:p>
        </p:txBody>
      </p:sp>
      <p:sp>
        <p:nvSpPr>
          <p:cNvPr id="45070" name="AutoShape 12"/>
          <p:cNvSpPr>
            <a:spLocks/>
          </p:cNvSpPr>
          <p:nvPr/>
        </p:nvSpPr>
        <p:spPr bwMode="auto">
          <a:xfrm rot="-5400000">
            <a:off x="2942432" y="4423569"/>
            <a:ext cx="330200" cy="293687"/>
          </a:xfrm>
          <a:prstGeom prst="rightArrow">
            <a:avLst>
              <a:gd name="adj1" fmla="val 42426"/>
              <a:gd name="adj2" fmla="val 77490"/>
            </a:avLst>
          </a:prstGeom>
          <a:solidFill>
            <a:schemeClr val="accent1"/>
          </a:solidFill>
          <a:ln w="25400">
            <a:solidFill>
              <a:schemeClr val="tx1"/>
            </a:solidFill>
            <a:miter lim="800000"/>
            <a:headEnd/>
            <a:tailEnd/>
          </a:ln>
        </p:spPr>
        <p:txBody>
          <a:bodyPr lIns="0" tIns="0" rIns="0" bIns="0"/>
          <a:lstStyle/>
          <a:p>
            <a:endParaRPr lang="ja-JP" altLang="en-US"/>
          </a:p>
        </p:txBody>
      </p:sp>
      <p:sp>
        <p:nvSpPr>
          <p:cNvPr id="45071" name="Rectangle 13"/>
          <p:cNvSpPr>
            <a:spLocks/>
          </p:cNvSpPr>
          <p:nvPr/>
        </p:nvSpPr>
        <p:spPr bwMode="auto">
          <a:xfrm>
            <a:off x="2701925" y="3627438"/>
            <a:ext cx="230188" cy="444500"/>
          </a:xfrm>
          <a:prstGeom prst="rect">
            <a:avLst/>
          </a:prstGeom>
          <a:noFill/>
          <a:ln w="12700">
            <a:noFill/>
            <a:miter lim="800000"/>
            <a:headEnd/>
            <a:tailEnd/>
          </a:ln>
        </p:spPr>
        <p:txBody>
          <a:bodyPr wrap="none" lIns="0" tIns="0" rIns="0" bIns="0" anchor="b">
            <a:spAutoFit/>
          </a:bodyPr>
          <a:lstStyle/>
          <a:p>
            <a:pPr>
              <a:lnSpc>
                <a:spcPct val="50000"/>
              </a:lnSpc>
              <a:spcAft>
                <a:spcPts val="1263"/>
              </a:spcAft>
            </a:pPr>
            <a:r>
              <a:rPr lang="ja-JP" altLang="en-US">
                <a:solidFill>
                  <a:srgbClr val="333333"/>
                </a:solidFill>
              </a:rPr>
              <a:t>被</a:t>
            </a:r>
            <a:endParaRPr lang="en-US" altLang="ja-JP">
              <a:solidFill>
                <a:srgbClr val="333333"/>
              </a:solidFill>
            </a:endParaRPr>
          </a:p>
          <a:p>
            <a:pPr>
              <a:lnSpc>
                <a:spcPct val="50000"/>
              </a:lnSpc>
              <a:spcAft>
                <a:spcPts val="1263"/>
              </a:spcAft>
            </a:pPr>
            <a:r>
              <a:rPr lang="ja-JP" altLang="en-US">
                <a:solidFill>
                  <a:srgbClr val="333333"/>
                </a:solidFill>
              </a:rPr>
              <a:t>害</a:t>
            </a:r>
          </a:p>
        </p:txBody>
      </p:sp>
      <p:sp>
        <p:nvSpPr>
          <p:cNvPr id="45072" name="Rectangle 14"/>
          <p:cNvSpPr>
            <a:spLocks/>
          </p:cNvSpPr>
          <p:nvPr/>
        </p:nvSpPr>
        <p:spPr bwMode="auto">
          <a:xfrm>
            <a:off x="4275138" y="4527550"/>
            <a:ext cx="923925" cy="276225"/>
          </a:xfrm>
          <a:prstGeom prst="rect">
            <a:avLst/>
          </a:prstGeom>
          <a:noFill/>
          <a:ln w="12700">
            <a:noFill/>
            <a:miter lim="800000"/>
            <a:headEnd/>
            <a:tailEnd/>
          </a:ln>
        </p:spPr>
        <p:txBody>
          <a:bodyPr wrap="none" lIns="0" tIns="0" rIns="0" bIns="0" anchor="b">
            <a:spAutoFit/>
          </a:bodyPr>
          <a:lstStyle/>
          <a:p>
            <a:r>
              <a:rPr lang="ja-JP" altLang="en-US">
                <a:solidFill>
                  <a:srgbClr val="333333"/>
                </a:solidFill>
              </a:rPr>
              <a:t>復旧時間</a:t>
            </a:r>
          </a:p>
        </p:txBody>
      </p:sp>
      <p:sp>
        <p:nvSpPr>
          <p:cNvPr id="45073" name="Line 15"/>
          <p:cNvSpPr>
            <a:spLocks noChangeShapeType="1"/>
          </p:cNvSpPr>
          <p:nvPr/>
        </p:nvSpPr>
        <p:spPr bwMode="auto">
          <a:xfrm>
            <a:off x="5688013" y="2922588"/>
            <a:ext cx="0" cy="1533525"/>
          </a:xfrm>
          <a:prstGeom prst="line">
            <a:avLst/>
          </a:prstGeom>
          <a:noFill/>
          <a:ln w="25400">
            <a:solidFill>
              <a:schemeClr val="tx1"/>
            </a:solidFill>
            <a:miter lim="800000"/>
            <a:headEnd/>
            <a:tailEnd/>
          </a:ln>
        </p:spPr>
        <p:txBody>
          <a:bodyPr lIns="0" tIns="0" rIns="0" bIns="0"/>
          <a:lstStyle/>
          <a:p>
            <a:endParaRPr lang="ja-JP" altLang="en-US"/>
          </a:p>
        </p:txBody>
      </p:sp>
      <p:sp>
        <p:nvSpPr>
          <p:cNvPr id="45074" name="Line 16"/>
          <p:cNvSpPr>
            <a:spLocks noChangeShapeType="1"/>
          </p:cNvSpPr>
          <p:nvPr/>
        </p:nvSpPr>
        <p:spPr bwMode="auto">
          <a:xfrm rot="10800000" flipH="1">
            <a:off x="3125788" y="4292600"/>
            <a:ext cx="2552700" cy="3175"/>
          </a:xfrm>
          <a:prstGeom prst="line">
            <a:avLst/>
          </a:prstGeom>
          <a:noFill/>
          <a:ln w="25400">
            <a:solidFill>
              <a:schemeClr val="tx1"/>
            </a:solidFill>
            <a:miter lim="800000"/>
            <a:headEnd type="stealth" w="med" len="med"/>
            <a:tailEnd type="stealth" w="med" len="med"/>
          </a:ln>
        </p:spPr>
        <p:txBody>
          <a:bodyPr lIns="0" tIns="0" rIns="0" bIns="0"/>
          <a:lstStyle/>
          <a:p>
            <a:endParaRPr lang="ja-JP" altLang="en-US"/>
          </a:p>
        </p:txBody>
      </p:sp>
      <p:sp>
        <p:nvSpPr>
          <p:cNvPr id="69649" name="Rectangle 17"/>
          <p:cNvSpPr>
            <a:spLocks/>
          </p:cNvSpPr>
          <p:nvPr/>
        </p:nvSpPr>
        <p:spPr bwMode="auto">
          <a:xfrm>
            <a:off x="5848350" y="3143250"/>
            <a:ext cx="2652713" cy="1517650"/>
          </a:xfrm>
          <a:prstGeom prst="rect">
            <a:avLst/>
          </a:prstGeom>
          <a:noFill/>
          <a:ln w="12700">
            <a:noFill/>
            <a:miter lim="800000"/>
            <a:headEnd/>
            <a:tailEnd/>
          </a:ln>
        </p:spPr>
        <p:txBody>
          <a:bodyPr lIns="0" tIns="0" rIns="0" bIns="0" anchor="b"/>
          <a:lstStyle/>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被害抑止</a:t>
            </a:r>
            <a:endParaRPr lang="en-US" altLang="ja-JP" b="1">
              <a:solidFill>
                <a:srgbClr val="333333"/>
              </a:solidFill>
              <a:latin typeface="Helvetica Neue" charset="0"/>
              <a:ea typeface="ヒラギノ角ゴ ProN W6" charset="-128"/>
              <a:sym typeface="Helvetica Neue" charset="0"/>
            </a:endParaRPr>
          </a:p>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a:t>
            </a:r>
            <a:endParaRPr lang="en-US" altLang="ja-JP" b="1">
              <a:solidFill>
                <a:srgbClr val="333333"/>
              </a:solidFill>
              <a:latin typeface="Helvetica Neue" charset="0"/>
              <a:ea typeface="ヒラギノ角ゴ ProN W6" charset="-128"/>
              <a:sym typeface="Helvetica Neue" charset="0"/>
            </a:endParaRPr>
          </a:p>
          <a:p>
            <a:pPr>
              <a:lnSpc>
                <a:spcPct val="70000"/>
              </a:lnSpc>
              <a:spcAft>
                <a:spcPts val="425"/>
              </a:spcAft>
            </a:pPr>
            <a:r>
              <a:rPr lang="ja-JP" altLang="en-US" b="1">
                <a:solidFill>
                  <a:srgbClr val="333333"/>
                </a:solidFill>
                <a:latin typeface="Helvetica Neue" charset="0"/>
                <a:ea typeface="ヒラギノ角ゴ ProN W6" charset="-128"/>
                <a:sym typeface="Helvetica Neue" charset="0"/>
              </a:rPr>
              <a:t>被害軽減</a:t>
            </a:r>
          </a:p>
        </p:txBody>
      </p:sp>
      <p:sp>
        <p:nvSpPr>
          <p:cNvPr id="45076" name="Rectangle 18"/>
          <p:cNvSpPr>
            <a:spLocks/>
          </p:cNvSpPr>
          <p:nvPr/>
        </p:nvSpPr>
        <p:spPr bwMode="auto">
          <a:xfrm>
            <a:off x="2787650" y="6419850"/>
            <a:ext cx="3562350" cy="258763"/>
          </a:xfrm>
          <a:prstGeom prst="rect">
            <a:avLst/>
          </a:prstGeom>
          <a:noFill/>
          <a:ln w="12700">
            <a:noFill/>
            <a:miter lim="800000"/>
            <a:headEnd/>
            <a:tailEnd/>
          </a:ln>
        </p:spPr>
        <p:txBody>
          <a:bodyPr lIns="0" tIns="0" rIns="0" bIns="0" anchor="b"/>
          <a:lstStyle/>
          <a:p>
            <a:r>
              <a:rPr lang="en-US" altLang="ja-JP" sz="1300" i="1"/>
              <a:t>MCEER’s Resilience Framework</a:t>
            </a:r>
          </a:p>
        </p:txBody>
      </p:sp>
      <p:sp>
        <p:nvSpPr>
          <p:cNvPr id="21" name="AutoShape 3"/>
          <p:cNvSpPr>
            <a:spLocks/>
          </p:cNvSpPr>
          <p:nvPr/>
        </p:nvSpPr>
        <p:spPr bwMode="auto">
          <a:xfrm rot="10800000" flipH="1">
            <a:off x="3131841" y="3356991"/>
            <a:ext cx="1512167" cy="864094"/>
          </a:xfrm>
          <a:prstGeom prst="rtTriangle">
            <a:avLst/>
          </a:prstGeom>
          <a:solidFill>
            <a:srgbClr val="FF6666"/>
          </a:solidFill>
          <a:ln w="25400">
            <a:noFill/>
            <a:miter lim="800000"/>
            <a:headEnd/>
            <a:tailEnd/>
          </a:ln>
        </p:spPr>
        <p:txBody>
          <a:bodyPr lIns="0" tIns="0" rIns="0" bIns="0"/>
          <a:lstStyle/>
          <a:p>
            <a:endParaRPr lang="ja-JP" altLang="en-US" dirty="0"/>
          </a:p>
        </p:txBody>
      </p:sp>
      <p:sp>
        <p:nvSpPr>
          <p:cNvPr id="23" name="テキスト ボックス 22"/>
          <p:cNvSpPr txBox="1"/>
          <p:nvPr/>
        </p:nvSpPr>
        <p:spPr>
          <a:xfrm>
            <a:off x="3131840" y="3068960"/>
            <a:ext cx="1338829" cy="369332"/>
          </a:xfrm>
          <a:prstGeom prst="rect">
            <a:avLst/>
          </a:prstGeom>
          <a:noFill/>
        </p:spPr>
        <p:txBody>
          <a:bodyPr wrap="none" rtlCol="0">
            <a:spAutoFit/>
          </a:bodyPr>
          <a:lstStyle/>
          <a:p>
            <a:r>
              <a:rPr kumimoji="1" lang="ja-JP" altLang="en-US" dirty="0" smtClean="0"/>
              <a:t>社会的影響</a:t>
            </a:r>
            <a:endParaRPr kumimoji="1" lang="ja-JP" altLang="en-US" dirty="0"/>
          </a:p>
        </p:txBody>
      </p:sp>
      <p:cxnSp>
        <p:nvCxnSpPr>
          <p:cNvPr id="30" name="直線コネクタ 29"/>
          <p:cNvCxnSpPr>
            <a:stCxn id="21" idx="4"/>
          </p:cNvCxnSpPr>
          <p:nvPr/>
        </p:nvCxnSpPr>
        <p:spPr bwMode="auto">
          <a:xfrm rot="16200000" flipH="1">
            <a:off x="5616115" y="2384883"/>
            <a:ext cx="1" cy="1944216"/>
          </a:xfrm>
          <a:prstGeom prst="line">
            <a:avLst/>
          </a:prstGeom>
          <a:solidFill>
            <a:schemeClr val="accent1"/>
          </a:solidFill>
          <a:ln w="88900" cap="flat" cmpd="sng" algn="ctr">
            <a:solidFill>
              <a:schemeClr val="tx1"/>
            </a:solidFill>
            <a:prstDash val="solid"/>
            <a:round/>
            <a:headEnd type="none" w="med" len="med"/>
            <a:tailEnd type="none" w="med" len="med"/>
          </a:ln>
          <a:effectLst/>
        </p:spPr>
      </p:cxnSp>
      <p:cxnSp>
        <p:nvCxnSpPr>
          <p:cNvPr id="32" name="直線コネクタ 31"/>
          <p:cNvCxnSpPr>
            <a:stCxn id="45068" idx="0"/>
          </p:cNvCxnSpPr>
          <p:nvPr/>
        </p:nvCxnSpPr>
        <p:spPr bwMode="auto">
          <a:xfrm>
            <a:off x="1938338" y="2780928"/>
            <a:ext cx="1193502" cy="0"/>
          </a:xfrm>
          <a:prstGeom prst="line">
            <a:avLst/>
          </a:prstGeom>
          <a:solidFill>
            <a:schemeClr val="accent1"/>
          </a:solidFill>
          <a:ln w="88900" cap="flat" cmpd="sng" algn="ctr">
            <a:solidFill>
              <a:schemeClr val="tx1"/>
            </a:solidFill>
            <a:prstDash val="solid"/>
            <a:round/>
            <a:headEnd type="none" w="med" len="med"/>
            <a:tailEnd type="none" w="med" len="med"/>
          </a:ln>
          <a:effectLst/>
        </p:spPr>
      </p:cxnSp>
      <p:cxnSp>
        <p:nvCxnSpPr>
          <p:cNvPr id="35" name="直線コネクタ 34"/>
          <p:cNvCxnSpPr/>
          <p:nvPr/>
        </p:nvCxnSpPr>
        <p:spPr bwMode="auto">
          <a:xfrm rot="5400000">
            <a:off x="2339752" y="3501008"/>
            <a:ext cx="1584176" cy="0"/>
          </a:xfrm>
          <a:prstGeom prst="line">
            <a:avLst/>
          </a:prstGeom>
          <a:solidFill>
            <a:schemeClr val="accent1"/>
          </a:solidFill>
          <a:ln w="88900" cap="flat" cmpd="sng" algn="ctr">
            <a:solidFill>
              <a:schemeClr val="tx1"/>
            </a:solidFill>
            <a:prstDash val="solid"/>
            <a:round/>
            <a:headEnd type="none" w="med" len="med"/>
            <a:tailEnd type="none" w="med" len="med"/>
          </a:ln>
          <a:effectLst/>
        </p:spPr>
      </p:cxnSp>
      <p:cxnSp>
        <p:nvCxnSpPr>
          <p:cNvPr id="37" name="直線コネクタ 36"/>
          <p:cNvCxnSpPr>
            <a:endCxn id="21" idx="4"/>
          </p:cNvCxnSpPr>
          <p:nvPr/>
        </p:nvCxnSpPr>
        <p:spPr bwMode="auto">
          <a:xfrm flipV="1">
            <a:off x="3131840" y="3356991"/>
            <a:ext cx="1512168" cy="936105"/>
          </a:xfrm>
          <a:prstGeom prst="line">
            <a:avLst/>
          </a:prstGeom>
          <a:solidFill>
            <a:schemeClr val="accent1"/>
          </a:solidFill>
          <a:ln w="88900" cap="flat" cmpd="sng"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Righ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49" grpId="0" autoUpdateAnimBg="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社会的影響は？</a:t>
            </a:r>
            <a:endParaRPr kumimoji="1" lang="ja-JP" altLang="en-US" dirty="0"/>
          </a:p>
        </p:txBody>
      </p:sp>
      <p:pic>
        <p:nvPicPr>
          <p:cNvPr id="116738" name="Picture 2"/>
          <p:cNvPicPr>
            <a:picLocks noGrp="1" noChangeAspect="1" noChangeArrowheads="1"/>
          </p:cNvPicPr>
          <p:nvPr>
            <p:ph idx="1"/>
          </p:nvPr>
        </p:nvPicPr>
        <p:blipFill>
          <a:blip r:embed="rId2" cstate="print"/>
          <a:srcRect/>
          <a:stretch>
            <a:fillRect/>
          </a:stretch>
        </p:blipFill>
        <p:spPr bwMode="auto">
          <a:xfrm>
            <a:off x="899592" y="1556792"/>
            <a:ext cx="6959164" cy="4608512"/>
          </a:xfrm>
          <a:prstGeom prst="rect">
            <a:avLst/>
          </a:prstGeom>
          <a:noFill/>
          <a:ln w="9525">
            <a:noFill/>
            <a:miter lim="800000"/>
            <a:headEnd/>
            <a:tailEnd/>
          </a:ln>
        </p:spPr>
      </p:pic>
      <p:sp>
        <p:nvSpPr>
          <p:cNvPr id="5" name="正方形/長方形 4"/>
          <p:cNvSpPr/>
          <p:nvPr/>
        </p:nvSpPr>
        <p:spPr>
          <a:xfrm>
            <a:off x="1691680" y="6211669"/>
            <a:ext cx="6804248" cy="369332"/>
          </a:xfrm>
          <a:prstGeom prst="rect">
            <a:avLst/>
          </a:prstGeom>
        </p:spPr>
        <p:txBody>
          <a:bodyPr wrap="square">
            <a:spAutoFit/>
          </a:bodyPr>
          <a:lstStyle/>
          <a:p>
            <a:r>
              <a:rPr lang="en-US" altLang="ja-JP" dirty="0" smtClean="0"/>
              <a:t>http://plaza.rakuten.co.jp/sebook/diary/200906270008/</a:t>
            </a:r>
            <a:endParaRPr lang="ja-JP"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災害現象</a:t>
            </a:r>
            <a:endParaRPr kumimoji="1" lang="ja-JP" altLang="en-US" dirty="0"/>
          </a:p>
        </p:txBody>
      </p:sp>
      <p:sp>
        <p:nvSpPr>
          <p:cNvPr id="6" name="コンテンツ プレースホルダ 5"/>
          <p:cNvSpPr>
            <a:spLocks noGrp="1"/>
          </p:cNvSpPr>
          <p:nvPr>
            <p:ph idx="1"/>
          </p:nvPr>
        </p:nvSpPr>
        <p:spPr/>
        <p:txBody>
          <a:bodyPr/>
          <a:lstStyle/>
          <a:p>
            <a:r>
              <a:rPr kumimoji="1" lang="ja-JP" altLang="en-US" dirty="0" smtClean="0"/>
              <a:t>建物が壊れる</a:t>
            </a:r>
            <a:endParaRPr kumimoji="1" lang="en-US" altLang="ja-JP" dirty="0" smtClean="0"/>
          </a:p>
          <a:p>
            <a:endParaRPr lang="en-US" altLang="ja-JP" dirty="0" smtClean="0"/>
          </a:p>
          <a:p>
            <a:endParaRPr kumimoji="1" lang="en-US" altLang="ja-JP" dirty="0" smtClean="0"/>
          </a:p>
          <a:p>
            <a:r>
              <a:rPr lang="ja-JP" altLang="en-US" dirty="0" smtClean="0"/>
              <a:t>人々は移動する</a:t>
            </a:r>
            <a:endParaRPr kumimoji="1"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sz="half" idx="1"/>
          </p:nvPr>
        </p:nvSpPr>
        <p:spPr>
          <a:xfrm>
            <a:off x="457200" y="914400"/>
            <a:ext cx="3810000" cy="4114800"/>
          </a:xfrm>
        </p:spPr>
        <p:txBody>
          <a:bodyPr/>
          <a:lstStyle/>
          <a:p>
            <a:pPr eaLnBrk="1" hangingPunct="1"/>
            <a:r>
              <a:rPr lang="en-US" altLang="ja-JP" sz="2800" smtClean="0"/>
              <a:t>Dec.12, 1992.</a:t>
            </a:r>
          </a:p>
          <a:p>
            <a:pPr eaLnBrk="1" hangingPunct="1"/>
            <a:r>
              <a:rPr lang="en-US" altLang="ja-JP" sz="2800" smtClean="0"/>
              <a:t>Over 2, 000 dead</a:t>
            </a:r>
          </a:p>
          <a:p>
            <a:pPr eaLnBrk="1" hangingPunct="1"/>
            <a:r>
              <a:rPr lang="en-US" altLang="ja-JP" sz="2800" smtClean="0"/>
              <a:t>Resettlement</a:t>
            </a:r>
          </a:p>
          <a:p>
            <a:pPr eaLnBrk="1" hangingPunct="1"/>
            <a:r>
              <a:rPr lang="en-US" altLang="ja-JP" sz="2800" smtClean="0"/>
              <a:t>Income source (Fishing)</a:t>
            </a:r>
          </a:p>
          <a:p>
            <a:pPr eaLnBrk="1" hangingPunct="1"/>
            <a:r>
              <a:rPr lang="en-US" altLang="ja-JP" sz="2800" smtClean="0"/>
              <a:t>Christian and Muslim</a:t>
            </a:r>
          </a:p>
        </p:txBody>
      </p:sp>
      <p:pic>
        <p:nvPicPr>
          <p:cNvPr id="49155" name="Picture 3" descr="flo2"/>
          <p:cNvPicPr>
            <a:picLocks noChangeAspect="1" noChangeArrowheads="1"/>
          </p:cNvPicPr>
          <p:nvPr/>
        </p:nvPicPr>
        <p:blipFill>
          <a:blip r:embed="rId2" cstate="print"/>
          <a:srcRect/>
          <a:stretch>
            <a:fillRect/>
          </a:stretch>
        </p:blipFill>
        <p:spPr bwMode="auto">
          <a:xfrm>
            <a:off x="4572000" y="498475"/>
            <a:ext cx="4572000" cy="3197225"/>
          </a:xfrm>
          <a:prstGeom prst="rect">
            <a:avLst/>
          </a:prstGeom>
          <a:noFill/>
          <a:ln w="9525">
            <a:noFill/>
            <a:miter lim="800000"/>
            <a:headEnd/>
            <a:tailEnd/>
          </a:ln>
        </p:spPr>
      </p:pic>
      <p:pic>
        <p:nvPicPr>
          <p:cNvPr id="49156" name="Picture 4" descr="flo"/>
          <p:cNvPicPr>
            <a:picLocks noChangeAspect="1" noChangeArrowheads="1"/>
          </p:cNvPicPr>
          <p:nvPr/>
        </p:nvPicPr>
        <p:blipFill>
          <a:blip r:embed="rId3" cstate="print"/>
          <a:srcRect/>
          <a:stretch>
            <a:fillRect/>
          </a:stretch>
        </p:blipFill>
        <p:spPr bwMode="auto">
          <a:xfrm>
            <a:off x="4572000" y="3694113"/>
            <a:ext cx="4572000" cy="3163887"/>
          </a:xfrm>
          <a:prstGeom prst="rect">
            <a:avLst/>
          </a:prstGeom>
          <a:noFill/>
          <a:ln w="9525">
            <a:noFill/>
            <a:miter lim="800000"/>
            <a:headEnd/>
            <a:tailEnd/>
          </a:ln>
        </p:spPr>
      </p:pic>
      <p:sp>
        <p:nvSpPr>
          <p:cNvPr id="49157" name="Rectangle 5"/>
          <p:cNvSpPr>
            <a:spLocks noGrp="1" noChangeArrowheads="1"/>
          </p:cNvSpPr>
          <p:nvPr>
            <p:ph type="title"/>
          </p:nvPr>
        </p:nvSpPr>
        <p:spPr>
          <a:xfrm>
            <a:off x="609600" y="0"/>
            <a:ext cx="7772400" cy="1143000"/>
          </a:xfrm>
        </p:spPr>
        <p:txBody>
          <a:bodyPr/>
          <a:lstStyle/>
          <a:p>
            <a:pPr eaLnBrk="1" hangingPunct="1"/>
            <a:r>
              <a:rPr lang="en-US" altLang="ja-JP" sz="3600" smtClean="0">
                <a:latin typeface="Arial Black" pitchFamily="34" charset="0"/>
              </a:rPr>
              <a:t>Flores, 1992.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1143000"/>
          </a:xfrm>
        </p:spPr>
        <p:txBody>
          <a:bodyPr/>
          <a:lstStyle/>
          <a:p>
            <a:pPr eaLnBrk="1" hangingPunct="1"/>
            <a:r>
              <a:rPr lang="en-US" altLang="ja-JP" sz="3600" smtClean="0">
                <a:latin typeface="Arial Black" pitchFamily="34" charset="0"/>
              </a:rPr>
              <a:t>Papua, 1998.</a:t>
            </a:r>
          </a:p>
        </p:txBody>
      </p:sp>
      <p:sp>
        <p:nvSpPr>
          <p:cNvPr id="50179" name="Rectangle 3"/>
          <p:cNvSpPr>
            <a:spLocks noGrp="1" noChangeArrowheads="1"/>
          </p:cNvSpPr>
          <p:nvPr>
            <p:ph type="body" sz="half" idx="1"/>
          </p:nvPr>
        </p:nvSpPr>
        <p:spPr>
          <a:xfrm>
            <a:off x="457200" y="1295400"/>
            <a:ext cx="3810000" cy="5105400"/>
          </a:xfrm>
        </p:spPr>
        <p:txBody>
          <a:bodyPr/>
          <a:lstStyle/>
          <a:p>
            <a:pPr eaLnBrk="1" hangingPunct="1"/>
            <a:r>
              <a:rPr lang="en-US" altLang="ja-JP" sz="2800" smtClean="0"/>
              <a:t>July 17, 1998.</a:t>
            </a:r>
          </a:p>
          <a:p>
            <a:pPr eaLnBrk="1" hangingPunct="1"/>
            <a:r>
              <a:rPr lang="en-US" altLang="ja-JP" sz="2800" smtClean="0"/>
              <a:t>2,202 dead</a:t>
            </a:r>
          </a:p>
          <a:p>
            <a:pPr eaLnBrk="1" hangingPunct="1"/>
            <a:r>
              <a:rPr lang="en-US" altLang="ja-JP" sz="2800" smtClean="0"/>
              <a:t>Tsunami every 100 years</a:t>
            </a:r>
          </a:p>
          <a:p>
            <a:pPr eaLnBrk="1" hangingPunct="1"/>
            <a:r>
              <a:rPr lang="en-US" altLang="ja-JP" sz="2800" smtClean="0"/>
              <a:t>Resettlement to inland-Landownership</a:t>
            </a:r>
          </a:p>
          <a:p>
            <a:pPr eaLnBrk="1" hangingPunct="1"/>
            <a:r>
              <a:rPr lang="en-US" altLang="ja-JP" sz="2800" smtClean="0"/>
              <a:t>No access road to resettlement site</a:t>
            </a:r>
          </a:p>
          <a:p>
            <a:pPr eaLnBrk="1" hangingPunct="1"/>
            <a:r>
              <a:rPr lang="en-US" altLang="ja-JP" sz="2800" smtClean="0"/>
              <a:t>Unreliable government assistance</a:t>
            </a:r>
          </a:p>
          <a:p>
            <a:pPr eaLnBrk="1" hangingPunct="1"/>
            <a:endParaRPr lang="en-US" altLang="ja-JP" sz="2800" smtClean="0"/>
          </a:p>
        </p:txBody>
      </p:sp>
      <p:pic>
        <p:nvPicPr>
          <p:cNvPr id="50180" name="Picture 5" descr="アロップ２"/>
          <p:cNvPicPr>
            <a:picLocks noChangeAspect="1" noChangeArrowheads="1"/>
          </p:cNvPicPr>
          <p:nvPr/>
        </p:nvPicPr>
        <p:blipFill>
          <a:blip r:embed="rId2" cstate="print"/>
          <a:srcRect/>
          <a:stretch>
            <a:fillRect/>
          </a:stretch>
        </p:blipFill>
        <p:spPr bwMode="auto">
          <a:xfrm>
            <a:off x="4645025" y="3779838"/>
            <a:ext cx="4103688" cy="3078162"/>
          </a:xfrm>
          <a:prstGeom prst="rect">
            <a:avLst/>
          </a:prstGeom>
          <a:noFill/>
          <a:ln w="9525">
            <a:noFill/>
            <a:miter lim="800000"/>
            <a:headEnd/>
            <a:tailEnd/>
          </a:ln>
        </p:spPr>
      </p:pic>
      <p:pic>
        <p:nvPicPr>
          <p:cNvPr id="50181" name="Picture 8" descr="マロール４"/>
          <p:cNvPicPr>
            <a:picLocks noChangeAspect="1" noChangeArrowheads="1"/>
          </p:cNvPicPr>
          <p:nvPr/>
        </p:nvPicPr>
        <p:blipFill>
          <a:blip r:embed="rId3" cstate="print"/>
          <a:srcRect/>
          <a:stretch>
            <a:fillRect/>
          </a:stretch>
        </p:blipFill>
        <p:spPr bwMode="auto">
          <a:xfrm>
            <a:off x="4572000" y="836613"/>
            <a:ext cx="4176713" cy="3132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altLang="ja-JP" sz="3600" smtClean="0">
                <a:latin typeface="Arial Black" pitchFamily="34" charset="0"/>
              </a:rPr>
              <a:t>Indian Ocean, 2004.</a:t>
            </a:r>
          </a:p>
        </p:txBody>
      </p:sp>
      <p:sp>
        <p:nvSpPr>
          <p:cNvPr id="4100" name="Rectangle 3"/>
          <p:cNvSpPr>
            <a:spLocks noGrp="1" noChangeArrowheads="1"/>
          </p:cNvSpPr>
          <p:nvPr>
            <p:ph type="body" sz="half" idx="1"/>
          </p:nvPr>
        </p:nvSpPr>
        <p:spPr/>
        <p:txBody>
          <a:bodyPr/>
          <a:lstStyle/>
          <a:p>
            <a:pPr eaLnBrk="1" hangingPunct="1"/>
            <a:r>
              <a:rPr lang="en-US" altLang="ja-JP" sz="2800" smtClean="0"/>
              <a:t>Dec.23, 2004.</a:t>
            </a:r>
          </a:p>
          <a:p>
            <a:pPr eaLnBrk="1" hangingPunct="1"/>
            <a:r>
              <a:rPr lang="en-US" altLang="ja-JP" sz="2800" smtClean="0"/>
              <a:t>Death</a:t>
            </a:r>
            <a:r>
              <a:rPr lang="ja-JP" altLang="en-US" sz="2800" smtClean="0"/>
              <a:t>　</a:t>
            </a:r>
            <a:r>
              <a:rPr lang="en-US" altLang="ja-JP" sz="2800" smtClean="0"/>
              <a:t>150,000</a:t>
            </a:r>
          </a:p>
          <a:p>
            <a:pPr eaLnBrk="1" hangingPunct="1"/>
            <a:r>
              <a:rPr lang="en-US" altLang="ja-JP" sz="2800" smtClean="0"/>
              <a:t>M9.1</a:t>
            </a:r>
          </a:p>
        </p:txBody>
      </p:sp>
      <p:graphicFrame>
        <p:nvGraphicFramePr>
          <p:cNvPr id="4098" name="Object 5"/>
          <p:cNvGraphicFramePr>
            <a:graphicFrameLocks noChangeAspect="1"/>
          </p:cNvGraphicFramePr>
          <p:nvPr>
            <p:ph sz="half" idx="2"/>
          </p:nvPr>
        </p:nvGraphicFramePr>
        <p:xfrm>
          <a:off x="5003800" y="1125538"/>
          <a:ext cx="4032250" cy="2681287"/>
        </p:xfrm>
        <a:graphic>
          <a:graphicData uri="http://schemas.openxmlformats.org/presentationml/2006/ole">
            <p:oleObj spid="_x0000_s114690" name="Image" r:id="rId3" imgW="3047748" imgH="2026752" progId="">
              <p:embed/>
            </p:oleObj>
          </a:graphicData>
        </a:graphic>
      </p:graphicFrame>
      <p:pic>
        <p:nvPicPr>
          <p:cNvPr id="4101" name="Picture 7"/>
          <p:cNvPicPr>
            <a:picLocks noChangeAspect="1" noChangeArrowheads="1"/>
          </p:cNvPicPr>
          <p:nvPr/>
        </p:nvPicPr>
        <p:blipFill>
          <a:blip r:embed="rId4" cstate="print"/>
          <a:srcRect/>
          <a:stretch>
            <a:fillRect/>
          </a:stretch>
        </p:blipFill>
        <p:spPr bwMode="auto">
          <a:xfrm>
            <a:off x="5003800" y="3933825"/>
            <a:ext cx="3997325" cy="2611438"/>
          </a:xfrm>
          <a:prstGeom prst="rect">
            <a:avLst/>
          </a:prstGeom>
          <a:noFill/>
          <a:ln w="9525">
            <a:noFill/>
            <a:miter lim="800000"/>
            <a:headEnd/>
            <a:tailEnd/>
          </a:ln>
        </p:spPr>
      </p:pic>
      <p:pic>
        <p:nvPicPr>
          <p:cNvPr id="4102" name="Picture 8" descr="regional_map100dpi"/>
          <p:cNvPicPr>
            <a:picLocks noChangeAspect="1" noChangeArrowheads="1"/>
          </p:cNvPicPr>
          <p:nvPr/>
        </p:nvPicPr>
        <p:blipFill>
          <a:blip r:embed="rId5" cstate="print"/>
          <a:srcRect/>
          <a:stretch>
            <a:fillRect/>
          </a:stretch>
        </p:blipFill>
        <p:spPr bwMode="auto">
          <a:xfrm>
            <a:off x="250825" y="3573463"/>
            <a:ext cx="4464050"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HGS創英角ｺﾞｼｯｸUB"/>
        <a:cs typeface=""/>
      </a:majorFont>
      <a:minorFont>
        <a:latin typeface="Arial"/>
        <a:ea typeface="HGS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HG創英角ｺﾞｼｯｸUB" pitchFamily="4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HG創英角ｺﾞｼｯｸUB"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2004</TotalTime>
  <Words>563</Words>
  <Application>Microsoft Office PowerPoint</Application>
  <PresentationFormat>画面に合わせる (4:3)</PresentationFormat>
  <Paragraphs>162</Paragraphs>
  <Slides>48</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48</vt:i4>
      </vt:variant>
    </vt:vector>
  </HeadingPairs>
  <TitlesOfParts>
    <vt:vector size="50" baseType="lpstr">
      <vt:lpstr>標準デザイン</vt:lpstr>
      <vt:lpstr>Image</vt:lpstr>
      <vt:lpstr>流動性の高い社会の災害復興</vt:lpstr>
      <vt:lpstr>災害の影響</vt:lpstr>
      <vt:lpstr>社会的影響？</vt:lpstr>
      <vt:lpstr>レジリエンスを高める 抵抗力＋回復力</vt:lpstr>
      <vt:lpstr>社会的影響は？</vt:lpstr>
      <vt:lpstr>災害現象</vt:lpstr>
      <vt:lpstr>Flores, 1992.</vt:lpstr>
      <vt:lpstr>Papua, 1998.</vt:lpstr>
      <vt:lpstr>Indian Ocean, 2004.</vt:lpstr>
      <vt:lpstr>土地利用による被害</vt:lpstr>
      <vt:lpstr>Aitape Tsunami, 1998, PNG</vt:lpstr>
      <vt:lpstr>キリバス移民 2007 Solomon Tsunami </vt:lpstr>
      <vt:lpstr>災害現象</vt:lpstr>
      <vt:lpstr>すまいの移行過程</vt:lpstr>
      <vt:lpstr>スライド 15</vt:lpstr>
      <vt:lpstr>地域コミュニティーが強い？</vt:lpstr>
      <vt:lpstr>災害後、都市・集落全体が移動</vt:lpstr>
      <vt:lpstr>Turkey, 1999.</vt:lpstr>
      <vt:lpstr>スライド 19</vt:lpstr>
      <vt:lpstr>Aeta 1991Pinatsubo</vt:lpstr>
      <vt:lpstr>Bajau, Indonesia 1992 Flores Tsunami</vt:lpstr>
      <vt:lpstr>Moken, Thailand 2004 Indian Ocean Tsunami</vt:lpstr>
      <vt:lpstr>災害現象</vt:lpstr>
      <vt:lpstr>災害後に移動することは問題である。 → 災害後に移動することは問題ではない。</vt:lpstr>
      <vt:lpstr>移動できる人、流動性の高い社会は災害に強い</vt:lpstr>
      <vt:lpstr>移動する人々と災害</vt:lpstr>
      <vt:lpstr>2009パダン地震</vt:lpstr>
      <vt:lpstr>バンダアチェも流動性の高い社会</vt:lpstr>
      <vt:lpstr>住宅の再建 ストックの再建</vt:lpstr>
      <vt:lpstr>Aceh Indian Ocean, 2004.</vt:lpstr>
      <vt:lpstr>すまいの復旧・復興プロセス ・ストックの再建</vt:lpstr>
      <vt:lpstr>様々な住宅が供給される</vt:lpstr>
      <vt:lpstr>空き家が多い！！</vt:lpstr>
      <vt:lpstr>スライド 34</vt:lpstr>
      <vt:lpstr>スライド 35</vt:lpstr>
      <vt:lpstr>スライド 36</vt:lpstr>
      <vt:lpstr>郊外のリセットルメントが問題</vt:lpstr>
      <vt:lpstr>災害前の住宅が借家・借地であった</vt:lpstr>
      <vt:lpstr>移動することが問題ではない</vt:lpstr>
      <vt:lpstr>災害前の住宅が借家・借地であった</vt:lpstr>
      <vt:lpstr>Buda Tsuchi</vt:lpstr>
      <vt:lpstr>災害前の住宅が借家・借地であった</vt:lpstr>
      <vt:lpstr>中国</vt:lpstr>
      <vt:lpstr>移動がいったん停止</vt:lpstr>
      <vt:lpstr>復興とは</vt:lpstr>
      <vt:lpstr>1998年アイタペ津波、ＰＮＧ</vt:lpstr>
      <vt:lpstr>回復への取り組みの目標</vt:lpstr>
      <vt:lpstr>社会的影響？</vt:lpstr>
    </vt:vector>
  </TitlesOfParts>
  <Company>EDM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住宅の総合的な防災とは 地域社会のリスクマネージメント 【千葉商科大学】</dc:title>
  <dc:creator>maki</dc:creator>
  <cp:lastModifiedBy>牧紀男</cp:lastModifiedBy>
  <cp:revision>61</cp:revision>
  <dcterms:created xsi:type="dcterms:W3CDTF">2005-04-18T05:16:24Z</dcterms:created>
  <dcterms:modified xsi:type="dcterms:W3CDTF">2010-12-23T01:36:14Z</dcterms:modified>
</cp:coreProperties>
</file>